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18"/>
  </p:notesMasterIdLst>
  <p:sldIdLst>
    <p:sldId id="256" r:id="rId2"/>
    <p:sldId id="257" r:id="rId3"/>
    <p:sldId id="258" r:id="rId4"/>
    <p:sldId id="259" r:id="rId5"/>
    <p:sldId id="261" r:id="rId6"/>
    <p:sldId id="262" r:id="rId7"/>
    <p:sldId id="260" r:id="rId8"/>
    <p:sldId id="263" r:id="rId9"/>
    <p:sldId id="271" r:id="rId10"/>
    <p:sldId id="272" r:id="rId11"/>
    <p:sldId id="264" r:id="rId12"/>
    <p:sldId id="270" r:id="rId13"/>
    <p:sldId id="265" r:id="rId14"/>
    <p:sldId id="266" r:id="rId15"/>
    <p:sldId id="275" r:id="rId16"/>
    <p:sldId id="276" r:id="rId17"/>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3480">
          <p15:clr>
            <a:srgbClr val="A4A3A4"/>
          </p15:clr>
        </p15:guide>
      </p15:sldGuideLst>
    </p:ext>
    <p:ext uri="http://customooxmlschemas.google.com/">
      <go:slidesCustomData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1" roundtripDataSignature="AMtx7mhbE9Kaj8sDOkr5ytbdjrt2tcqCm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2089A24-4F5C-400C-B19C-436DC3863A4B}">
  <a:tblStyle styleId="{E2089A24-4F5C-400C-B19C-436DC3863A4B}"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69800" autoAdjust="0"/>
  </p:normalViewPr>
  <p:slideViewPr>
    <p:cSldViewPr snapToGrid="0">
      <p:cViewPr varScale="1">
        <p:scale>
          <a:sx n="101" d="100"/>
          <a:sy n="101" d="100"/>
        </p:scale>
        <p:origin x="1836" y="-306"/>
      </p:cViewPr>
      <p:guideLst>
        <p:guide orient="horz" pos="1620"/>
        <p:guide pos="34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customschemas.google.com/relationships/presentationmetadata" Target="meta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5" name="Google Shape;95;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81bc58510e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81bc58510e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15" name="Google Shape;215;g81bc58510e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13</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2" name="Google Shape;222;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81bc58510e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81bc58510e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15" name="Google Shape;215;g81bc58510e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15</a:t>
            </a:fld>
            <a:endParaRPr/>
          </a:p>
        </p:txBody>
      </p:sp>
    </p:spTree>
    <p:extLst>
      <p:ext uri="{BB962C8B-B14F-4D97-AF65-F5344CB8AC3E}">
        <p14:creationId xmlns:p14="http://schemas.microsoft.com/office/powerpoint/2010/main" val="8798231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29" name="Google Shape;229;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2" name="Google Shape;102;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2" name="Google Shape;122;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2" name="Google Shape;132;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6" name="Google Shape;16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7" name="Google Shape;187;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9" name="Google Shape;139;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5" name="Google Shape;195;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Parameters tuned:</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t>
            </a:r>
            <a:r>
              <a:rPr lang="en-US" dirty="0" err="1"/>
              <a:t>n_estimators</a:t>
            </a:r>
            <a:r>
              <a:rPr lang="en-US" dirty="0"/>
              <a:t>': 522, '</a:t>
            </a:r>
            <a:r>
              <a:rPr lang="en-US" dirty="0" err="1"/>
              <a:t>min_samples_split</a:t>
            </a:r>
            <a:r>
              <a:rPr lang="en-US" dirty="0"/>
              <a:t>': 2, '</a:t>
            </a:r>
            <a:r>
              <a:rPr lang="en-US" dirty="0" err="1"/>
              <a:t>min_samples_leaf</a:t>
            </a:r>
            <a:r>
              <a:rPr lang="en-US" dirty="0"/>
              <a:t>': 2, '</a:t>
            </a:r>
            <a:r>
              <a:rPr lang="en-US" dirty="0" err="1"/>
              <a:t>max_features</a:t>
            </a:r>
            <a:r>
              <a:rPr lang="en-US" dirty="0"/>
              <a:t>': 'sqrt', '</a:t>
            </a:r>
            <a:r>
              <a:rPr lang="en-US" dirty="0" err="1"/>
              <a:t>max_depth</a:t>
            </a:r>
            <a:r>
              <a:rPr lang="en-US" dirty="0"/>
              <a:t>': 110, 'bootstrap': False}</a:t>
            </a:r>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N-estimators : </a:t>
            </a:r>
            <a:r>
              <a:rPr lang="en-US" sz="1200" b="0" i="0" u="none" strike="noStrike" cap="none" dirty="0">
                <a:solidFill>
                  <a:schemeClr val="dk1"/>
                </a:solidFill>
                <a:effectLst/>
                <a:latin typeface="Calibri"/>
                <a:ea typeface="Calibri"/>
                <a:cs typeface="Calibri"/>
                <a:sym typeface="Calibri"/>
              </a:rPr>
              <a:t>The number of trees in the forest.</a:t>
            </a:r>
          </a:p>
          <a:p>
            <a:r>
              <a:rPr lang="en-US" b="1" dirty="0" err="1">
                <a:effectLst/>
              </a:rPr>
              <a:t>max_depth</a:t>
            </a:r>
            <a:r>
              <a:rPr lang="en-US" i="1" dirty="0" err="1">
                <a:effectLst/>
              </a:rPr>
              <a:t>integer</a:t>
            </a:r>
            <a:r>
              <a:rPr lang="en-US" i="1" dirty="0">
                <a:effectLst/>
              </a:rPr>
              <a:t> or None, optional (default=None)</a:t>
            </a:r>
            <a:r>
              <a:rPr lang="en-US" dirty="0">
                <a:effectLst/>
              </a:rPr>
              <a:t>The maximum depth of the tree. If None, then nodes are expanded until all leaves are pure or until all leaves contain less than </a:t>
            </a:r>
            <a:r>
              <a:rPr lang="en-US" dirty="0" err="1">
                <a:effectLst/>
              </a:rPr>
              <a:t>min_samples_split</a:t>
            </a:r>
            <a:r>
              <a:rPr lang="en-US" dirty="0">
                <a:effectLst/>
              </a:rPr>
              <a:t> samples.</a:t>
            </a:r>
          </a:p>
          <a:p>
            <a:r>
              <a:rPr lang="en-US" b="1" dirty="0" err="1">
                <a:effectLst/>
              </a:rPr>
              <a:t>min_samples_split</a:t>
            </a:r>
            <a:r>
              <a:rPr lang="en-US" i="1" dirty="0" err="1">
                <a:effectLst/>
              </a:rPr>
              <a:t>int</a:t>
            </a:r>
            <a:r>
              <a:rPr lang="en-US" i="1" dirty="0">
                <a:effectLst/>
              </a:rPr>
              <a:t>, float, optional (default=2)</a:t>
            </a:r>
            <a:r>
              <a:rPr lang="en-US" dirty="0">
                <a:effectLst/>
              </a:rPr>
              <a:t>The minimum number of samples required to split an internal node:</a:t>
            </a:r>
          </a:p>
          <a:p>
            <a:r>
              <a:rPr lang="en-US" dirty="0">
                <a:effectLst/>
              </a:rPr>
              <a:t>If int, then consider </a:t>
            </a:r>
            <a:r>
              <a:rPr lang="en-US" dirty="0" err="1">
                <a:effectLst/>
              </a:rPr>
              <a:t>min_samples_split</a:t>
            </a:r>
            <a:r>
              <a:rPr lang="en-US" dirty="0">
                <a:effectLst/>
              </a:rPr>
              <a:t> as the minimum number.</a:t>
            </a:r>
          </a:p>
          <a:p>
            <a:r>
              <a:rPr lang="en-US" dirty="0">
                <a:effectLst/>
              </a:rPr>
              <a:t>If float, then </a:t>
            </a:r>
            <a:r>
              <a:rPr lang="en-US" dirty="0" err="1">
                <a:effectLst/>
              </a:rPr>
              <a:t>min_samples_split</a:t>
            </a:r>
            <a:r>
              <a:rPr lang="en-US" dirty="0">
                <a:effectLst/>
              </a:rPr>
              <a:t> is a fraction and ceil(</a:t>
            </a:r>
            <a:r>
              <a:rPr lang="en-US" dirty="0" err="1">
                <a:effectLst/>
              </a:rPr>
              <a:t>min_samples_split</a:t>
            </a:r>
            <a:r>
              <a:rPr lang="en-US" dirty="0">
                <a:effectLst/>
              </a:rPr>
              <a:t> * </a:t>
            </a:r>
            <a:r>
              <a:rPr lang="en-US" dirty="0" err="1">
                <a:effectLst/>
              </a:rPr>
              <a:t>n_samples</a:t>
            </a:r>
            <a:r>
              <a:rPr lang="en-US" dirty="0">
                <a:effectLst/>
              </a:rPr>
              <a:t>) are the minimum number of samples for each split.</a:t>
            </a:r>
          </a:p>
          <a:p>
            <a:r>
              <a:rPr lang="en-US" i="1" dirty="0">
                <a:effectLst/>
              </a:rPr>
              <a:t>Changed in version 0.18: </a:t>
            </a:r>
            <a:r>
              <a:rPr lang="en-US" dirty="0">
                <a:effectLst/>
              </a:rPr>
              <a:t>Added float values for fractions.</a:t>
            </a:r>
          </a:p>
          <a:p>
            <a:r>
              <a:rPr lang="en-US" b="1" dirty="0" err="1">
                <a:effectLst/>
              </a:rPr>
              <a:t>min_samples_leaf</a:t>
            </a:r>
            <a:r>
              <a:rPr lang="en-US" i="1" dirty="0" err="1">
                <a:effectLst/>
              </a:rPr>
              <a:t>int</a:t>
            </a:r>
            <a:r>
              <a:rPr lang="en-US" i="1" dirty="0">
                <a:effectLst/>
              </a:rPr>
              <a:t>, float, optional (default=1)</a:t>
            </a:r>
            <a:r>
              <a:rPr lang="en-US" sz="1200" b="0" i="0" u="none" strike="noStrike" cap="none" dirty="0">
                <a:solidFill>
                  <a:schemeClr val="dk1"/>
                </a:solidFill>
                <a:effectLst/>
                <a:latin typeface="Calibri"/>
                <a:ea typeface="Calibri"/>
                <a:cs typeface="Calibri"/>
                <a:sym typeface="Calibri"/>
              </a:rPr>
              <a:t>The minimum number of samples required to be at a leaf node. A split point at any depth will only be considered if it leaves at least </a:t>
            </a:r>
            <a:r>
              <a:rPr lang="en-US" sz="1200" b="0" i="0" u="none" strike="noStrike" cap="none" dirty="0" err="1">
                <a:solidFill>
                  <a:schemeClr val="dk1"/>
                </a:solidFill>
                <a:effectLst/>
                <a:latin typeface="Calibri"/>
                <a:ea typeface="Calibri"/>
                <a:cs typeface="Calibri"/>
                <a:sym typeface="Calibri"/>
              </a:rPr>
              <a:t>min_samples_leaf</a:t>
            </a:r>
            <a:r>
              <a:rPr lang="en-US" sz="1200" b="0" i="0" u="none" strike="noStrike" cap="none" dirty="0">
                <a:solidFill>
                  <a:schemeClr val="dk1"/>
                </a:solidFill>
                <a:effectLst/>
                <a:latin typeface="Calibri"/>
                <a:ea typeface="Calibri"/>
                <a:cs typeface="Calibri"/>
                <a:sym typeface="Calibri"/>
              </a:rPr>
              <a:t> training samples in each of the left and right branches. This may have the effect of smoothing the model, especially in regression.</a:t>
            </a:r>
          </a:p>
          <a:p>
            <a:r>
              <a:rPr lang="en-US" b="1" dirty="0" err="1">
                <a:effectLst/>
              </a:rPr>
              <a:t>max_features</a:t>
            </a:r>
            <a:r>
              <a:rPr lang="en-US" i="1" dirty="0" err="1">
                <a:effectLst/>
              </a:rPr>
              <a:t>int</a:t>
            </a:r>
            <a:r>
              <a:rPr lang="en-US" i="1" dirty="0">
                <a:effectLst/>
              </a:rPr>
              <a:t>, float, string or None, optional (default=”auto”)</a:t>
            </a:r>
            <a:r>
              <a:rPr lang="en-US" dirty="0">
                <a:effectLst/>
              </a:rPr>
              <a:t>The number of features to consider when looking for the best split:</a:t>
            </a:r>
          </a:p>
          <a:p>
            <a:r>
              <a:rPr lang="en-US" dirty="0">
                <a:effectLst/>
              </a:rPr>
              <a:t>If int, then consider </a:t>
            </a:r>
            <a:r>
              <a:rPr lang="en-US" dirty="0" err="1">
                <a:effectLst/>
              </a:rPr>
              <a:t>max_features</a:t>
            </a:r>
            <a:r>
              <a:rPr lang="en-US" dirty="0">
                <a:effectLst/>
              </a:rPr>
              <a:t> features at each split.</a:t>
            </a:r>
          </a:p>
          <a:p>
            <a:r>
              <a:rPr lang="en-US" dirty="0">
                <a:effectLst/>
              </a:rPr>
              <a:t>If float, then </a:t>
            </a:r>
            <a:r>
              <a:rPr lang="en-US" dirty="0" err="1">
                <a:effectLst/>
              </a:rPr>
              <a:t>max_features</a:t>
            </a:r>
            <a:r>
              <a:rPr lang="en-US" dirty="0">
                <a:effectLst/>
              </a:rPr>
              <a:t> is a fraction and int(</a:t>
            </a:r>
            <a:r>
              <a:rPr lang="en-US" dirty="0" err="1">
                <a:effectLst/>
              </a:rPr>
              <a:t>max_features</a:t>
            </a:r>
            <a:r>
              <a:rPr lang="en-US" dirty="0">
                <a:effectLst/>
              </a:rPr>
              <a:t> * </a:t>
            </a:r>
            <a:r>
              <a:rPr lang="en-US" dirty="0" err="1">
                <a:effectLst/>
              </a:rPr>
              <a:t>n_features</a:t>
            </a:r>
            <a:r>
              <a:rPr lang="en-US" dirty="0">
                <a:effectLst/>
              </a:rPr>
              <a:t>) features are considered at each split.</a:t>
            </a:r>
          </a:p>
          <a:p>
            <a:r>
              <a:rPr lang="en-US" dirty="0">
                <a:effectLst/>
              </a:rPr>
              <a:t>If “auto”, then </a:t>
            </a:r>
            <a:r>
              <a:rPr lang="en-US" dirty="0" err="1">
                <a:effectLst/>
              </a:rPr>
              <a:t>max_features</a:t>
            </a:r>
            <a:r>
              <a:rPr lang="en-US" dirty="0">
                <a:effectLst/>
              </a:rPr>
              <a:t>=</a:t>
            </a:r>
            <a:r>
              <a:rPr lang="en-US" dirty="0" err="1">
                <a:effectLst/>
              </a:rPr>
              <a:t>n_features</a:t>
            </a:r>
            <a:r>
              <a:rPr lang="en-US" dirty="0">
                <a:effectLst/>
              </a:rPr>
              <a:t>.</a:t>
            </a:r>
          </a:p>
          <a:p>
            <a:r>
              <a:rPr lang="en-US" dirty="0">
                <a:effectLst/>
              </a:rPr>
              <a:t>If “sqrt”, then </a:t>
            </a:r>
            <a:r>
              <a:rPr lang="en-US" dirty="0" err="1">
                <a:effectLst/>
              </a:rPr>
              <a:t>max_features</a:t>
            </a:r>
            <a:r>
              <a:rPr lang="en-US" dirty="0">
                <a:effectLst/>
              </a:rPr>
              <a:t>=sqrt(</a:t>
            </a:r>
            <a:r>
              <a:rPr lang="en-US" dirty="0" err="1">
                <a:effectLst/>
              </a:rPr>
              <a:t>n_features</a:t>
            </a:r>
            <a:r>
              <a:rPr lang="en-US" dirty="0">
                <a:effectLst/>
              </a:rPr>
              <a:t>).</a:t>
            </a:r>
          </a:p>
          <a:p>
            <a:r>
              <a:rPr lang="en-US" dirty="0">
                <a:effectLst/>
              </a:rPr>
              <a:t>If “log2”, then </a:t>
            </a:r>
            <a:r>
              <a:rPr lang="en-US" dirty="0" err="1">
                <a:effectLst/>
              </a:rPr>
              <a:t>max_features</a:t>
            </a:r>
            <a:r>
              <a:rPr lang="en-US" dirty="0">
                <a:effectLst/>
              </a:rPr>
              <a:t>=log2(</a:t>
            </a:r>
            <a:r>
              <a:rPr lang="en-US" dirty="0" err="1">
                <a:effectLst/>
              </a:rPr>
              <a:t>n_features</a:t>
            </a:r>
            <a:r>
              <a:rPr lang="en-US" dirty="0">
                <a:effectLst/>
              </a:rPr>
              <a:t>).</a:t>
            </a:r>
          </a:p>
          <a:p>
            <a:r>
              <a:rPr lang="en-US" dirty="0">
                <a:effectLst/>
              </a:rPr>
              <a:t>If None, then </a:t>
            </a:r>
            <a:r>
              <a:rPr lang="en-US" dirty="0" err="1">
                <a:effectLst/>
              </a:rPr>
              <a:t>max_features</a:t>
            </a:r>
            <a:r>
              <a:rPr lang="en-US" dirty="0">
                <a:effectLst/>
              </a:rPr>
              <a:t>=</a:t>
            </a:r>
            <a:r>
              <a:rPr lang="en-US" dirty="0" err="1">
                <a:effectLst/>
              </a:rPr>
              <a:t>n_features</a:t>
            </a:r>
            <a:r>
              <a:rPr lang="en-US" dirty="0">
                <a:effectLst/>
              </a:rPr>
              <a:t>.</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b="1" dirty="0" err="1">
                <a:effectLst/>
              </a:rPr>
              <a:t>bootstrap</a:t>
            </a:r>
            <a:r>
              <a:rPr lang="en-US" i="1" dirty="0" err="1">
                <a:effectLst/>
              </a:rPr>
              <a:t>boolean</a:t>
            </a:r>
            <a:r>
              <a:rPr lang="en-US" i="1" dirty="0">
                <a:effectLst/>
              </a:rPr>
              <a:t>, optional (default=True)</a:t>
            </a:r>
            <a:r>
              <a:rPr lang="en-US" dirty="0">
                <a:effectLst/>
              </a:rPr>
              <a:t>Whether bootstrap samples are used when building trees. If False, the whole </a:t>
            </a:r>
            <a:r>
              <a:rPr lang="en-US" dirty="0" err="1">
                <a:effectLst/>
              </a:rPr>
              <a:t>datset</a:t>
            </a:r>
            <a:r>
              <a:rPr lang="en-US" dirty="0">
                <a:effectLst/>
              </a:rPr>
              <a:t> is used to build each tree.</a:t>
            </a:r>
          </a:p>
          <a:p>
            <a:endParaRPr dirty="0"/>
          </a:p>
        </p:txBody>
      </p:sp>
      <p:sp>
        <p:nvSpPr>
          <p:cNvPr id="206" name="Google Shape;206;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16"/>
        <p:cNvGrpSpPr/>
        <p:nvPr/>
      </p:nvGrpSpPr>
      <p:grpSpPr>
        <a:xfrm>
          <a:off x="0" y="0"/>
          <a:ext cx="0" cy="0"/>
          <a:chOff x="0" y="0"/>
          <a:chExt cx="0" cy="0"/>
        </a:xfrm>
      </p:grpSpPr>
      <p:sp>
        <p:nvSpPr>
          <p:cNvPr id="17" name="Google Shape;17;p14"/>
          <p:cNvSpPr txBox="1">
            <a:spLocks noGrp="1"/>
          </p:cNvSpPr>
          <p:nvPr>
            <p:ph type="ctrTitle"/>
          </p:nvPr>
        </p:nvSpPr>
        <p:spPr>
          <a:xfrm>
            <a:off x="427703" y="1784556"/>
            <a:ext cx="8229600" cy="1688688"/>
          </a:xfrm>
          <a:prstGeom prst="rect">
            <a:avLst/>
          </a:prstGeom>
          <a:noFill/>
          <a:ln>
            <a:noFill/>
          </a:ln>
          <a:effectLst>
            <a:outerShdw blurRad="50800" dist="38100" dir="2700000" algn="tl" rotWithShape="0">
              <a:srgbClr val="000000">
                <a:alpha val="40000"/>
              </a:srgbClr>
            </a:outerShdw>
          </a:effectLst>
        </p:spPr>
        <p:txBody>
          <a:bodyPr spcFirstLastPara="1" wrap="square" lIns="91425" tIns="45700" rIns="91425" bIns="45700" anchor="ctr" anchorCtr="0">
            <a:normAutofit/>
          </a:bodyPr>
          <a:lstStyle>
            <a:lvl1pPr lvl="0" algn="r">
              <a:spcBef>
                <a:spcPts val="0"/>
              </a:spcBef>
              <a:spcAft>
                <a:spcPts val="0"/>
              </a:spcAft>
              <a:buClr>
                <a:srgbClr val="0070C0"/>
              </a:buClr>
              <a:buSzPts val="3600"/>
              <a:buFont typeface="Calibri"/>
              <a:buNone/>
              <a:defRPr sz="3600">
                <a:solidFill>
                  <a:srgbClr val="0070C0"/>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8" name="Google Shape;18;p14"/>
          <p:cNvSpPr txBox="1">
            <a:spLocks noGrp="1"/>
          </p:cNvSpPr>
          <p:nvPr>
            <p:ph type="subTitle" idx="1"/>
          </p:nvPr>
        </p:nvSpPr>
        <p:spPr>
          <a:xfrm>
            <a:off x="420328" y="3694468"/>
            <a:ext cx="8229600" cy="678426"/>
          </a:xfrm>
          <a:prstGeom prst="rect">
            <a:avLst/>
          </a:prstGeom>
          <a:noFill/>
          <a:ln>
            <a:noFill/>
          </a:ln>
        </p:spPr>
        <p:txBody>
          <a:bodyPr spcFirstLastPara="1" wrap="square" lIns="91425" tIns="45700" rIns="91425" bIns="45700" anchor="t" anchorCtr="0">
            <a:normAutofit/>
          </a:bodyPr>
          <a:lstStyle>
            <a:lvl1pPr lvl="0" algn="r">
              <a:spcBef>
                <a:spcPts val="560"/>
              </a:spcBef>
              <a:spcAft>
                <a:spcPts val="0"/>
              </a:spcAft>
              <a:buClr>
                <a:schemeClr val="lt1"/>
              </a:buClr>
              <a:buSzPts val="2800"/>
              <a:buNone/>
              <a:defRPr sz="2800" b="0" i="0">
                <a:solidFill>
                  <a:schemeClr val="lt1"/>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19" name="Google Shape;19;p14"/>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14"/>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14"/>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73"/>
        <p:cNvGrpSpPr/>
        <p:nvPr/>
      </p:nvGrpSpPr>
      <p:grpSpPr>
        <a:xfrm>
          <a:off x="0" y="0"/>
          <a:ext cx="0" cy="0"/>
          <a:chOff x="0" y="0"/>
          <a:chExt cx="0" cy="0"/>
        </a:xfrm>
      </p:grpSpPr>
      <p:sp>
        <p:nvSpPr>
          <p:cNvPr id="74" name="Google Shape;74;p23"/>
          <p:cNvSpPr txBox="1">
            <a:spLocks noGrp="1"/>
          </p:cNvSpPr>
          <p:nvPr>
            <p:ph type="title"/>
          </p:nvPr>
        </p:nvSpPr>
        <p:spPr>
          <a:xfrm>
            <a:off x="1792288" y="3600450"/>
            <a:ext cx="5486400" cy="425054"/>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5" name="Google Shape;75;p23"/>
          <p:cNvSpPr>
            <a:spLocks noGrp="1"/>
          </p:cNvSpPr>
          <p:nvPr>
            <p:ph type="pic" idx="2"/>
          </p:nvPr>
        </p:nvSpPr>
        <p:spPr>
          <a:xfrm>
            <a:off x="1792288" y="459581"/>
            <a:ext cx="5486400" cy="3086100"/>
          </a:xfrm>
          <a:prstGeom prst="rect">
            <a:avLst/>
          </a:prstGeom>
          <a:noFill/>
          <a:ln>
            <a:noFill/>
          </a:ln>
        </p:spPr>
        <p:txBody>
          <a:bodyPr spcFirstLastPara="1" wrap="square" lIns="91425" tIns="45700" rIns="91425" bIns="45700" anchor="t" anchorCtr="0">
            <a:normAutofit/>
          </a:bodyPr>
          <a:lstStyle>
            <a:lvl1pPr marR="0" lvl="0" algn="l" rtl="0">
              <a:spcBef>
                <a:spcPts val="64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spcBef>
                <a:spcPts val="56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spcBef>
                <a:spcPts val="48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76" name="Google Shape;76;p23"/>
          <p:cNvSpPr txBox="1">
            <a:spLocks noGrp="1"/>
          </p:cNvSpPr>
          <p:nvPr>
            <p:ph type="body" idx="1"/>
          </p:nvPr>
        </p:nvSpPr>
        <p:spPr>
          <a:xfrm>
            <a:off x="1792288" y="4025503"/>
            <a:ext cx="5486400" cy="603647"/>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77" name="Google Shape;77;p23"/>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23"/>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23"/>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80"/>
        <p:cNvGrpSpPr/>
        <p:nvPr/>
      </p:nvGrpSpPr>
      <p:grpSpPr>
        <a:xfrm>
          <a:off x="0" y="0"/>
          <a:ext cx="0" cy="0"/>
          <a:chOff x="0" y="0"/>
          <a:chExt cx="0" cy="0"/>
        </a:xfrm>
      </p:grpSpPr>
      <p:sp>
        <p:nvSpPr>
          <p:cNvPr id="81" name="Google Shape;81;p24"/>
          <p:cNvSpPr txBox="1">
            <a:spLocks noGrp="1"/>
          </p:cNvSpPr>
          <p:nvPr>
            <p:ph type="title"/>
          </p:nvPr>
        </p:nvSpPr>
        <p:spPr>
          <a:xfrm>
            <a:off x="457200" y="205979"/>
            <a:ext cx="8229600" cy="85725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2" name="Google Shape;82;p24"/>
          <p:cNvSpPr txBox="1">
            <a:spLocks noGrp="1"/>
          </p:cNvSpPr>
          <p:nvPr>
            <p:ph type="body" idx="1"/>
          </p:nvPr>
        </p:nvSpPr>
        <p:spPr>
          <a:xfrm rot="5400000">
            <a:off x="2874764" y="-1217413"/>
            <a:ext cx="3394472" cy="82296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83" name="Google Shape;83;p24"/>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4" name="Google Shape;84;p24"/>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5" name="Google Shape;85;p24"/>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6"/>
        <p:cNvGrpSpPr/>
        <p:nvPr/>
      </p:nvGrpSpPr>
      <p:grpSpPr>
        <a:xfrm>
          <a:off x="0" y="0"/>
          <a:ext cx="0" cy="0"/>
          <a:chOff x="0" y="0"/>
          <a:chExt cx="0" cy="0"/>
        </a:xfrm>
      </p:grpSpPr>
      <p:sp>
        <p:nvSpPr>
          <p:cNvPr id="87" name="Google Shape;87;p25"/>
          <p:cNvSpPr txBox="1">
            <a:spLocks noGrp="1"/>
          </p:cNvSpPr>
          <p:nvPr>
            <p:ph type="title"/>
          </p:nvPr>
        </p:nvSpPr>
        <p:spPr>
          <a:xfrm rot="5400000">
            <a:off x="5463778" y="1371601"/>
            <a:ext cx="4388644" cy="20574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8" name="Google Shape;88;p25"/>
          <p:cNvSpPr txBox="1">
            <a:spLocks noGrp="1"/>
          </p:cNvSpPr>
          <p:nvPr>
            <p:ph type="body" idx="1"/>
          </p:nvPr>
        </p:nvSpPr>
        <p:spPr>
          <a:xfrm rot="5400000">
            <a:off x="1272778" y="-609599"/>
            <a:ext cx="4388644" cy="60198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89" name="Google Shape;89;p25"/>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0" name="Google Shape;90;p25"/>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1" name="Google Shape;91;p25"/>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pic>
        <p:nvPicPr>
          <p:cNvPr id="92" name="Google Shape;92;p25" descr="E:\websites\free-power-point-templates\2012\logos.png"/>
          <p:cNvPicPr preferRelativeResize="0"/>
          <p:nvPr/>
        </p:nvPicPr>
        <p:blipFill rotWithShape="1">
          <a:blip r:embed="rId2">
            <a:alphaModFix/>
          </a:blip>
          <a:srcRect/>
          <a:stretch/>
        </p:blipFill>
        <p:spPr>
          <a:xfrm>
            <a:off x="3808475" y="2326213"/>
            <a:ext cx="1463784" cy="526961"/>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_Title and Content" type="obj">
  <p:cSld name="OBJECT">
    <p:bg>
      <p:bgPr>
        <a:blipFill>
          <a:blip r:embed="rId2">
            <a:alphaModFix/>
          </a:blip>
          <a:stretch>
            <a:fillRect/>
          </a:stretch>
        </a:blipFill>
        <a:effectLst/>
      </p:bgPr>
    </p:bg>
    <p:spTree>
      <p:nvGrpSpPr>
        <p:cNvPr id="1" name="Shape 22"/>
        <p:cNvGrpSpPr/>
        <p:nvPr/>
      </p:nvGrpSpPr>
      <p:grpSpPr>
        <a:xfrm>
          <a:off x="0" y="0"/>
          <a:ext cx="0" cy="0"/>
          <a:chOff x="0" y="0"/>
          <a:chExt cx="0" cy="0"/>
        </a:xfrm>
      </p:grpSpPr>
      <p:sp>
        <p:nvSpPr>
          <p:cNvPr id="23" name="Google Shape;23;p15"/>
          <p:cNvSpPr txBox="1">
            <a:spLocks noGrp="1"/>
          </p:cNvSpPr>
          <p:nvPr>
            <p:ph type="title"/>
          </p:nvPr>
        </p:nvSpPr>
        <p:spPr>
          <a:xfrm>
            <a:off x="2392106" y="406537"/>
            <a:ext cx="6283782" cy="725349"/>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rgbClr val="0070C0"/>
              </a:buClr>
              <a:buSzPts val="3600"/>
              <a:buFont typeface="Calibri"/>
              <a:buNone/>
              <a:defRPr sz="3600">
                <a:solidFill>
                  <a:srgbClr val="0070C0"/>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4" name="Google Shape;24;p15"/>
          <p:cNvSpPr txBox="1">
            <a:spLocks noGrp="1"/>
          </p:cNvSpPr>
          <p:nvPr>
            <p:ph type="body" idx="1"/>
          </p:nvPr>
        </p:nvSpPr>
        <p:spPr>
          <a:xfrm>
            <a:off x="2389238" y="1268361"/>
            <a:ext cx="6304935" cy="3420136"/>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rgbClr val="002060"/>
              </a:buClr>
              <a:buSzPts val="2800"/>
              <a:buChar char="•"/>
              <a:defRPr sz="2800">
                <a:solidFill>
                  <a:srgbClr val="002060"/>
                </a:solidFill>
              </a:defRPr>
            </a:lvl1pPr>
            <a:lvl2pPr marL="914400" lvl="1" indent="-406400" algn="l">
              <a:spcBef>
                <a:spcPts val="560"/>
              </a:spcBef>
              <a:spcAft>
                <a:spcPts val="0"/>
              </a:spcAft>
              <a:buClr>
                <a:srgbClr val="002060"/>
              </a:buClr>
              <a:buSzPts val="2800"/>
              <a:buChar char="–"/>
              <a:defRPr>
                <a:solidFill>
                  <a:srgbClr val="002060"/>
                </a:solidFill>
              </a:defRPr>
            </a:lvl2pPr>
            <a:lvl3pPr marL="1371600" lvl="2" indent="-381000" algn="l">
              <a:spcBef>
                <a:spcPts val="480"/>
              </a:spcBef>
              <a:spcAft>
                <a:spcPts val="0"/>
              </a:spcAft>
              <a:buClr>
                <a:srgbClr val="002060"/>
              </a:buClr>
              <a:buSzPts val="2400"/>
              <a:buChar char="•"/>
              <a:defRPr>
                <a:solidFill>
                  <a:srgbClr val="002060"/>
                </a:solidFill>
              </a:defRPr>
            </a:lvl3pPr>
            <a:lvl4pPr marL="1828800" lvl="3" indent="-355600" algn="l">
              <a:spcBef>
                <a:spcPts val="400"/>
              </a:spcBef>
              <a:spcAft>
                <a:spcPts val="0"/>
              </a:spcAft>
              <a:buClr>
                <a:srgbClr val="002060"/>
              </a:buClr>
              <a:buSzPts val="2000"/>
              <a:buChar char="–"/>
              <a:defRPr>
                <a:solidFill>
                  <a:srgbClr val="002060"/>
                </a:solidFill>
              </a:defRPr>
            </a:lvl4pPr>
            <a:lvl5pPr marL="2286000" lvl="4" indent="-355600" algn="l">
              <a:spcBef>
                <a:spcPts val="400"/>
              </a:spcBef>
              <a:spcAft>
                <a:spcPts val="0"/>
              </a:spcAft>
              <a:buClr>
                <a:srgbClr val="002060"/>
              </a:buClr>
              <a:buSzPts val="2000"/>
              <a:buChar char="»"/>
              <a:defRPr>
                <a:solidFill>
                  <a:srgbClr val="002060"/>
                </a:solidFill>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5" name="Google Shape;25;p15"/>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15"/>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15"/>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8" name="Google Shape;28;p15"/>
          <p:cNvSpPr/>
          <p:nvPr/>
        </p:nvSpPr>
        <p:spPr>
          <a:xfrm>
            <a:off x="0" y="0"/>
            <a:ext cx="1986455" cy="5143500"/>
          </a:xfrm>
          <a:prstGeom prst="rect">
            <a:avLst/>
          </a:prstGeom>
          <a:solidFill>
            <a:srgbClr val="FFFFFF">
              <a:alpha val="29803"/>
            </a:srgbClr>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9"/>
        <p:cNvGrpSpPr/>
        <p:nvPr/>
      </p:nvGrpSpPr>
      <p:grpSpPr>
        <a:xfrm>
          <a:off x="0" y="0"/>
          <a:ext cx="0" cy="0"/>
          <a:chOff x="0" y="0"/>
          <a:chExt cx="0" cy="0"/>
        </a:xfrm>
      </p:grpSpPr>
      <p:sp>
        <p:nvSpPr>
          <p:cNvPr id="30" name="Google Shape;30;p16"/>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16"/>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16"/>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33"/>
        <p:cNvGrpSpPr/>
        <p:nvPr/>
      </p:nvGrpSpPr>
      <p:grpSpPr>
        <a:xfrm>
          <a:off x="0" y="0"/>
          <a:ext cx="0" cy="0"/>
          <a:chOff x="0" y="0"/>
          <a:chExt cx="0" cy="0"/>
        </a:xfrm>
      </p:grpSpPr>
      <p:sp>
        <p:nvSpPr>
          <p:cNvPr id="34" name="Google Shape;34;p17"/>
          <p:cNvSpPr txBox="1">
            <a:spLocks noGrp="1"/>
          </p:cNvSpPr>
          <p:nvPr>
            <p:ph type="title"/>
          </p:nvPr>
        </p:nvSpPr>
        <p:spPr>
          <a:xfrm>
            <a:off x="471947" y="224337"/>
            <a:ext cx="8259098" cy="763526"/>
          </a:xfrm>
          <a:prstGeom prst="rect">
            <a:avLst/>
          </a:prstGeom>
          <a:noFill/>
          <a:ln>
            <a:noFill/>
          </a:ln>
        </p:spPr>
        <p:txBody>
          <a:bodyPr spcFirstLastPara="1" wrap="square" lIns="91425" tIns="45700" rIns="91425" bIns="45700" anchor="ctr" anchorCtr="0">
            <a:normAutofit/>
          </a:bodyPr>
          <a:lstStyle>
            <a:lvl1pPr lvl="0" algn="r">
              <a:spcBef>
                <a:spcPts val="0"/>
              </a:spcBef>
              <a:spcAft>
                <a:spcPts val="0"/>
              </a:spcAft>
              <a:buClr>
                <a:srgbClr val="0070C0"/>
              </a:buClr>
              <a:buSzPts val="3600"/>
              <a:buFont typeface="Calibri"/>
              <a:buNone/>
              <a:defRPr sz="3600">
                <a:solidFill>
                  <a:srgbClr val="0070C0"/>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17"/>
          <p:cNvSpPr txBox="1">
            <a:spLocks noGrp="1"/>
          </p:cNvSpPr>
          <p:nvPr>
            <p:ph type="body" idx="1"/>
          </p:nvPr>
        </p:nvSpPr>
        <p:spPr>
          <a:xfrm>
            <a:off x="463714" y="1312606"/>
            <a:ext cx="8246070" cy="3465870"/>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lt1"/>
              </a:buClr>
              <a:buSzPts val="2800"/>
              <a:buChar char="•"/>
              <a:defRPr sz="2800">
                <a:solidFill>
                  <a:schemeClr val="lt1"/>
                </a:solidFill>
              </a:defRPr>
            </a:lvl1pPr>
            <a:lvl2pPr marL="914400" lvl="1" indent="-406400" algn="l">
              <a:spcBef>
                <a:spcPts val="560"/>
              </a:spcBef>
              <a:spcAft>
                <a:spcPts val="0"/>
              </a:spcAft>
              <a:buClr>
                <a:schemeClr val="lt1"/>
              </a:buClr>
              <a:buSzPts val="2800"/>
              <a:buChar char="–"/>
              <a:defRPr>
                <a:solidFill>
                  <a:schemeClr val="lt1"/>
                </a:solidFill>
              </a:defRPr>
            </a:lvl2pPr>
            <a:lvl3pPr marL="1371600" lvl="2" indent="-381000" algn="l">
              <a:spcBef>
                <a:spcPts val="480"/>
              </a:spcBef>
              <a:spcAft>
                <a:spcPts val="0"/>
              </a:spcAft>
              <a:buClr>
                <a:schemeClr val="lt1"/>
              </a:buClr>
              <a:buSzPts val="2400"/>
              <a:buChar char="•"/>
              <a:defRPr>
                <a:solidFill>
                  <a:schemeClr val="lt1"/>
                </a:solidFill>
              </a:defRPr>
            </a:lvl3pPr>
            <a:lvl4pPr marL="1828800" lvl="3" indent="-355600" algn="l">
              <a:spcBef>
                <a:spcPts val="400"/>
              </a:spcBef>
              <a:spcAft>
                <a:spcPts val="0"/>
              </a:spcAft>
              <a:buClr>
                <a:schemeClr val="lt1"/>
              </a:buClr>
              <a:buSzPts val="2000"/>
              <a:buChar char="–"/>
              <a:defRPr>
                <a:solidFill>
                  <a:schemeClr val="lt1"/>
                </a:solidFill>
              </a:defRPr>
            </a:lvl4pPr>
            <a:lvl5pPr marL="2286000" lvl="4" indent="-355600" algn="l">
              <a:spcBef>
                <a:spcPts val="400"/>
              </a:spcBef>
              <a:spcAft>
                <a:spcPts val="0"/>
              </a:spcAft>
              <a:buClr>
                <a:schemeClr val="lt1"/>
              </a:buClr>
              <a:buSzPts val="2000"/>
              <a:buChar char="»"/>
              <a:defRPr>
                <a:solidFill>
                  <a:schemeClr val="lt1"/>
                </a:solidFill>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6" name="Google Shape;36;p17"/>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 name="Google Shape;37;p17"/>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17"/>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9"/>
        <p:cNvGrpSpPr/>
        <p:nvPr/>
      </p:nvGrpSpPr>
      <p:grpSpPr>
        <a:xfrm>
          <a:off x="0" y="0"/>
          <a:ext cx="0" cy="0"/>
          <a:chOff x="0" y="0"/>
          <a:chExt cx="0" cy="0"/>
        </a:xfrm>
      </p:grpSpPr>
      <p:sp>
        <p:nvSpPr>
          <p:cNvPr id="40" name="Google Shape;40;p18"/>
          <p:cNvSpPr txBox="1">
            <a:spLocks noGrp="1"/>
          </p:cNvSpPr>
          <p:nvPr>
            <p:ph type="title"/>
          </p:nvPr>
        </p:nvSpPr>
        <p:spPr>
          <a:xfrm>
            <a:off x="722313" y="3305176"/>
            <a:ext cx="7772400" cy="1021556"/>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dk1"/>
              </a:buClr>
              <a:buSzPts val="4000"/>
              <a:buFont typeface="Calibri"/>
              <a:buNone/>
              <a:defRPr sz="40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1" name="Google Shape;41;p18"/>
          <p:cNvSpPr txBox="1">
            <a:spLocks noGrp="1"/>
          </p:cNvSpPr>
          <p:nvPr>
            <p:ph type="body" idx="1"/>
          </p:nvPr>
        </p:nvSpPr>
        <p:spPr>
          <a:xfrm>
            <a:off x="722313" y="2180035"/>
            <a:ext cx="7772400" cy="1125140"/>
          </a:xfrm>
          <a:prstGeom prst="rect">
            <a:avLst/>
          </a:prstGeom>
          <a:noFill/>
          <a:ln>
            <a:noFill/>
          </a:ln>
        </p:spPr>
        <p:txBody>
          <a:bodyPr spcFirstLastPara="1" wrap="square" lIns="91425" tIns="45700" rIns="91425" bIns="45700" anchor="b" anchorCtr="0">
            <a:normAutofit/>
          </a:bodyPr>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
        <p:nvSpPr>
          <p:cNvPr id="42" name="Google Shape;42;p18"/>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18"/>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18"/>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5"/>
        <p:cNvGrpSpPr/>
        <p:nvPr/>
      </p:nvGrpSpPr>
      <p:grpSpPr>
        <a:xfrm>
          <a:off x="0" y="0"/>
          <a:ext cx="0" cy="0"/>
          <a:chOff x="0" y="0"/>
          <a:chExt cx="0" cy="0"/>
        </a:xfrm>
      </p:grpSpPr>
      <p:sp>
        <p:nvSpPr>
          <p:cNvPr id="46" name="Google Shape;46;p19"/>
          <p:cNvSpPr txBox="1">
            <a:spLocks noGrp="1"/>
          </p:cNvSpPr>
          <p:nvPr>
            <p:ph type="title"/>
          </p:nvPr>
        </p:nvSpPr>
        <p:spPr>
          <a:xfrm>
            <a:off x="457200" y="205979"/>
            <a:ext cx="8229600" cy="85725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 name="Google Shape;47;p19"/>
          <p:cNvSpPr txBox="1">
            <a:spLocks noGrp="1"/>
          </p:cNvSpPr>
          <p:nvPr>
            <p:ph type="body" idx="1"/>
          </p:nvPr>
        </p:nvSpPr>
        <p:spPr>
          <a:xfrm>
            <a:off x="457200" y="1200151"/>
            <a:ext cx="4038600" cy="3394472"/>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48" name="Google Shape;48;p19"/>
          <p:cNvSpPr txBox="1">
            <a:spLocks noGrp="1"/>
          </p:cNvSpPr>
          <p:nvPr>
            <p:ph type="body" idx="2"/>
          </p:nvPr>
        </p:nvSpPr>
        <p:spPr>
          <a:xfrm>
            <a:off x="4648200" y="1200151"/>
            <a:ext cx="4038600" cy="3394472"/>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49" name="Google Shape;49;p19"/>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0" name="Google Shape;50;p19"/>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19"/>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52"/>
        <p:cNvGrpSpPr/>
        <p:nvPr/>
      </p:nvGrpSpPr>
      <p:grpSpPr>
        <a:xfrm>
          <a:off x="0" y="0"/>
          <a:ext cx="0" cy="0"/>
          <a:chOff x="0" y="0"/>
          <a:chExt cx="0" cy="0"/>
        </a:xfrm>
      </p:grpSpPr>
      <p:sp>
        <p:nvSpPr>
          <p:cNvPr id="53" name="Google Shape;53;p20"/>
          <p:cNvSpPr txBox="1">
            <a:spLocks noGrp="1"/>
          </p:cNvSpPr>
          <p:nvPr>
            <p:ph type="title"/>
          </p:nvPr>
        </p:nvSpPr>
        <p:spPr>
          <a:xfrm>
            <a:off x="532692" y="271648"/>
            <a:ext cx="8093365" cy="763525"/>
          </a:xfrm>
          <a:prstGeom prst="rect">
            <a:avLst/>
          </a:prstGeom>
          <a:noFill/>
          <a:ln>
            <a:noFill/>
          </a:ln>
        </p:spPr>
        <p:txBody>
          <a:bodyPr spcFirstLastPara="1" wrap="square" lIns="91425" tIns="45700" rIns="91425" bIns="45700" anchor="ctr" anchorCtr="0">
            <a:normAutofit/>
          </a:bodyPr>
          <a:lstStyle>
            <a:lvl1pPr lvl="0" algn="r">
              <a:spcBef>
                <a:spcPts val="0"/>
              </a:spcBef>
              <a:spcAft>
                <a:spcPts val="0"/>
              </a:spcAft>
              <a:buClr>
                <a:srgbClr val="0070C0"/>
              </a:buClr>
              <a:buSzPts val="3600"/>
              <a:buFont typeface="Calibri"/>
              <a:buNone/>
              <a:defRPr sz="3600">
                <a:solidFill>
                  <a:srgbClr val="0070C0"/>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4" name="Google Shape;54;p20"/>
          <p:cNvSpPr txBox="1">
            <a:spLocks noGrp="1"/>
          </p:cNvSpPr>
          <p:nvPr>
            <p:ph type="body" idx="1"/>
          </p:nvPr>
        </p:nvSpPr>
        <p:spPr>
          <a:xfrm>
            <a:off x="522131" y="1655517"/>
            <a:ext cx="4040188" cy="479822"/>
          </a:xfrm>
          <a:prstGeom prst="rect">
            <a:avLst/>
          </a:prstGeom>
          <a:noFill/>
          <a:ln>
            <a:noFill/>
          </a:ln>
        </p:spPr>
        <p:txBody>
          <a:bodyPr spcFirstLastPara="1" wrap="square" lIns="91425" tIns="45700" rIns="91425" bIns="45700" anchor="b" anchorCtr="0">
            <a:normAutofit/>
          </a:bodyPr>
          <a:lstStyle>
            <a:lvl1pPr marL="457200" lvl="0" indent="-228600" algn="ctr">
              <a:spcBef>
                <a:spcPts val="480"/>
              </a:spcBef>
              <a:spcAft>
                <a:spcPts val="0"/>
              </a:spcAft>
              <a:buClr>
                <a:schemeClr val="lt1"/>
              </a:buClr>
              <a:buSzPts val="2400"/>
              <a:buNone/>
              <a:defRPr sz="2400" b="1">
                <a:solidFill>
                  <a:schemeClr val="lt1"/>
                </a:solidFill>
              </a:defRPr>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55" name="Google Shape;55;p20"/>
          <p:cNvSpPr txBox="1">
            <a:spLocks noGrp="1"/>
          </p:cNvSpPr>
          <p:nvPr>
            <p:ph type="body" idx="2"/>
          </p:nvPr>
        </p:nvSpPr>
        <p:spPr>
          <a:xfrm>
            <a:off x="522131" y="2127914"/>
            <a:ext cx="4040188" cy="2276294"/>
          </a:xfrm>
          <a:prstGeom prst="rect">
            <a:avLst/>
          </a:prstGeom>
          <a:noFill/>
          <a:ln>
            <a:noFill/>
          </a:ln>
        </p:spPr>
        <p:txBody>
          <a:bodyPr spcFirstLastPara="1" wrap="square" lIns="91425" tIns="45700" rIns="91425" bIns="45700" anchor="t" anchorCtr="0">
            <a:normAutofit/>
          </a:bodyPr>
          <a:lstStyle>
            <a:lvl1pPr marL="457200" lvl="0" indent="-381000" algn="ctr">
              <a:spcBef>
                <a:spcPts val="480"/>
              </a:spcBef>
              <a:spcAft>
                <a:spcPts val="0"/>
              </a:spcAft>
              <a:buClr>
                <a:schemeClr val="lt1"/>
              </a:buClr>
              <a:buSzPts val="2400"/>
              <a:buChar char="•"/>
              <a:defRPr sz="2400">
                <a:solidFill>
                  <a:schemeClr val="lt1"/>
                </a:solidFill>
              </a:defRPr>
            </a:lvl1pPr>
            <a:lvl2pPr marL="914400" lvl="1" indent="-355600" algn="ctr">
              <a:spcBef>
                <a:spcPts val="400"/>
              </a:spcBef>
              <a:spcAft>
                <a:spcPts val="0"/>
              </a:spcAft>
              <a:buClr>
                <a:schemeClr val="lt1"/>
              </a:buClr>
              <a:buSzPts val="2000"/>
              <a:buChar char="–"/>
              <a:defRPr sz="2000">
                <a:solidFill>
                  <a:schemeClr val="lt1"/>
                </a:solidFill>
              </a:defRPr>
            </a:lvl2pPr>
            <a:lvl3pPr marL="1371600" lvl="2" indent="-342900" algn="ctr">
              <a:spcBef>
                <a:spcPts val="360"/>
              </a:spcBef>
              <a:spcAft>
                <a:spcPts val="0"/>
              </a:spcAft>
              <a:buClr>
                <a:schemeClr val="lt1"/>
              </a:buClr>
              <a:buSzPts val="1800"/>
              <a:buChar char="•"/>
              <a:defRPr sz="1800">
                <a:solidFill>
                  <a:schemeClr val="lt1"/>
                </a:solidFill>
              </a:defRPr>
            </a:lvl3pPr>
            <a:lvl4pPr marL="1828800" lvl="3" indent="-330200" algn="ctr">
              <a:spcBef>
                <a:spcPts val="320"/>
              </a:spcBef>
              <a:spcAft>
                <a:spcPts val="0"/>
              </a:spcAft>
              <a:buClr>
                <a:schemeClr val="lt1"/>
              </a:buClr>
              <a:buSzPts val="1600"/>
              <a:buChar char="–"/>
              <a:defRPr sz="1600">
                <a:solidFill>
                  <a:schemeClr val="lt1"/>
                </a:solidFill>
              </a:defRPr>
            </a:lvl4pPr>
            <a:lvl5pPr marL="2286000" lvl="4" indent="-330200" algn="ctr">
              <a:spcBef>
                <a:spcPts val="320"/>
              </a:spcBef>
              <a:spcAft>
                <a:spcPts val="0"/>
              </a:spcAft>
              <a:buClr>
                <a:schemeClr val="lt1"/>
              </a:buClr>
              <a:buSzPts val="1600"/>
              <a:buChar char="»"/>
              <a:defRPr sz="1600">
                <a:solidFill>
                  <a:schemeClr val="lt1"/>
                </a:solidFill>
              </a:defRPr>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56" name="Google Shape;56;p20"/>
          <p:cNvSpPr txBox="1">
            <a:spLocks noGrp="1"/>
          </p:cNvSpPr>
          <p:nvPr>
            <p:ph type="body" idx="3"/>
          </p:nvPr>
        </p:nvSpPr>
        <p:spPr>
          <a:xfrm>
            <a:off x="4557252" y="1655517"/>
            <a:ext cx="4041775" cy="479822"/>
          </a:xfrm>
          <a:prstGeom prst="rect">
            <a:avLst/>
          </a:prstGeom>
          <a:noFill/>
          <a:ln>
            <a:noFill/>
          </a:ln>
        </p:spPr>
        <p:txBody>
          <a:bodyPr spcFirstLastPara="1" wrap="square" lIns="91425" tIns="45700" rIns="91425" bIns="45700" anchor="b" anchorCtr="0">
            <a:normAutofit/>
          </a:bodyPr>
          <a:lstStyle>
            <a:lvl1pPr marL="457200" lvl="0" indent="-228600" algn="ctr">
              <a:spcBef>
                <a:spcPts val="480"/>
              </a:spcBef>
              <a:spcAft>
                <a:spcPts val="0"/>
              </a:spcAft>
              <a:buClr>
                <a:schemeClr val="lt1"/>
              </a:buClr>
              <a:buSzPts val="2400"/>
              <a:buNone/>
              <a:defRPr sz="2400" b="1">
                <a:solidFill>
                  <a:schemeClr val="lt1"/>
                </a:solidFill>
              </a:defRPr>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57" name="Google Shape;57;p20"/>
          <p:cNvSpPr txBox="1">
            <a:spLocks noGrp="1"/>
          </p:cNvSpPr>
          <p:nvPr>
            <p:ph type="body" idx="4"/>
          </p:nvPr>
        </p:nvSpPr>
        <p:spPr>
          <a:xfrm>
            <a:off x="4557252" y="2127914"/>
            <a:ext cx="4041775" cy="2276294"/>
          </a:xfrm>
          <a:prstGeom prst="rect">
            <a:avLst/>
          </a:prstGeom>
          <a:noFill/>
          <a:ln>
            <a:noFill/>
          </a:ln>
        </p:spPr>
        <p:txBody>
          <a:bodyPr spcFirstLastPara="1" wrap="square" lIns="91425" tIns="45700" rIns="91425" bIns="45700" anchor="t" anchorCtr="0">
            <a:normAutofit/>
          </a:bodyPr>
          <a:lstStyle>
            <a:lvl1pPr marL="457200" lvl="0" indent="-381000" algn="ctr">
              <a:spcBef>
                <a:spcPts val="480"/>
              </a:spcBef>
              <a:spcAft>
                <a:spcPts val="0"/>
              </a:spcAft>
              <a:buClr>
                <a:schemeClr val="lt1"/>
              </a:buClr>
              <a:buSzPts val="2400"/>
              <a:buChar char="•"/>
              <a:defRPr sz="2400">
                <a:solidFill>
                  <a:schemeClr val="lt1"/>
                </a:solidFill>
              </a:defRPr>
            </a:lvl1pPr>
            <a:lvl2pPr marL="914400" lvl="1" indent="-355600" algn="ctr">
              <a:spcBef>
                <a:spcPts val="400"/>
              </a:spcBef>
              <a:spcAft>
                <a:spcPts val="0"/>
              </a:spcAft>
              <a:buClr>
                <a:schemeClr val="lt1"/>
              </a:buClr>
              <a:buSzPts val="2000"/>
              <a:buChar char="–"/>
              <a:defRPr sz="2000">
                <a:solidFill>
                  <a:schemeClr val="lt1"/>
                </a:solidFill>
              </a:defRPr>
            </a:lvl2pPr>
            <a:lvl3pPr marL="1371600" lvl="2" indent="-342900" algn="ctr">
              <a:spcBef>
                <a:spcPts val="360"/>
              </a:spcBef>
              <a:spcAft>
                <a:spcPts val="0"/>
              </a:spcAft>
              <a:buClr>
                <a:schemeClr val="lt1"/>
              </a:buClr>
              <a:buSzPts val="1800"/>
              <a:buChar char="•"/>
              <a:defRPr sz="1800">
                <a:solidFill>
                  <a:schemeClr val="lt1"/>
                </a:solidFill>
              </a:defRPr>
            </a:lvl3pPr>
            <a:lvl4pPr marL="1828800" lvl="3" indent="-330200" algn="ctr">
              <a:spcBef>
                <a:spcPts val="320"/>
              </a:spcBef>
              <a:spcAft>
                <a:spcPts val="0"/>
              </a:spcAft>
              <a:buClr>
                <a:schemeClr val="lt1"/>
              </a:buClr>
              <a:buSzPts val="1600"/>
              <a:buChar char="–"/>
              <a:defRPr sz="1600">
                <a:solidFill>
                  <a:schemeClr val="lt1"/>
                </a:solidFill>
              </a:defRPr>
            </a:lvl4pPr>
            <a:lvl5pPr marL="2286000" lvl="4" indent="-330200" algn="ctr">
              <a:spcBef>
                <a:spcPts val="320"/>
              </a:spcBef>
              <a:spcAft>
                <a:spcPts val="0"/>
              </a:spcAft>
              <a:buClr>
                <a:schemeClr val="lt1"/>
              </a:buClr>
              <a:buSzPts val="1600"/>
              <a:buChar char="»"/>
              <a:defRPr sz="1600">
                <a:solidFill>
                  <a:schemeClr val="lt1"/>
                </a:solidFill>
              </a:defRPr>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58" name="Google Shape;58;p20"/>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20"/>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20"/>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1"/>
        <p:cNvGrpSpPr/>
        <p:nvPr/>
      </p:nvGrpSpPr>
      <p:grpSpPr>
        <a:xfrm>
          <a:off x="0" y="0"/>
          <a:ext cx="0" cy="0"/>
          <a:chOff x="0" y="0"/>
          <a:chExt cx="0" cy="0"/>
        </a:xfrm>
      </p:grpSpPr>
      <p:sp>
        <p:nvSpPr>
          <p:cNvPr id="62" name="Google Shape;62;p21"/>
          <p:cNvSpPr txBox="1">
            <a:spLocks noGrp="1"/>
          </p:cNvSpPr>
          <p:nvPr>
            <p:ph type="title"/>
          </p:nvPr>
        </p:nvSpPr>
        <p:spPr>
          <a:xfrm>
            <a:off x="457200" y="205979"/>
            <a:ext cx="8229600" cy="85725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21"/>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21"/>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5" name="Google Shape;65;p21"/>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6"/>
        <p:cNvGrpSpPr/>
        <p:nvPr/>
      </p:nvGrpSpPr>
      <p:grpSpPr>
        <a:xfrm>
          <a:off x="0" y="0"/>
          <a:ext cx="0" cy="0"/>
          <a:chOff x="0" y="0"/>
          <a:chExt cx="0" cy="0"/>
        </a:xfrm>
      </p:grpSpPr>
      <p:sp>
        <p:nvSpPr>
          <p:cNvPr id="67" name="Google Shape;67;p22"/>
          <p:cNvSpPr txBox="1">
            <a:spLocks noGrp="1"/>
          </p:cNvSpPr>
          <p:nvPr>
            <p:ph type="title"/>
          </p:nvPr>
        </p:nvSpPr>
        <p:spPr>
          <a:xfrm>
            <a:off x="457201" y="204787"/>
            <a:ext cx="3008313" cy="8715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8" name="Google Shape;68;p22"/>
          <p:cNvSpPr txBox="1">
            <a:spLocks noGrp="1"/>
          </p:cNvSpPr>
          <p:nvPr>
            <p:ph type="body" idx="1"/>
          </p:nvPr>
        </p:nvSpPr>
        <p:spPr>
          <a:xfrm>
            <a:off x="3575050" y="204788"/>
            <a:ext cx="5111750" cy="4389835"/>
          </a:xfrm>
          <a:prstGeom prst="rect">
            <a:avLst/>
          </a:prstGeom>
          <a:noFill/>
          <a:ln>
            <a:noFill/>
          </a:ln>
        </p:spPr>
        <p:txBody>
          <a:bodyPr spcFirstLastPara="1" wrap="square" lIns="91425" tIns="45700" rIns="91425" bIns="45700" anchor="t" anchorCtr="0">
            <a:norm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69" name="Google Shape;69;p22"/>
          <p:cNvSpPr txBox="1">
            <a:spLocks noGrp="1"/>
          </p:cNvSpPr>
          <p:nvPr>
            <p:ph type="body" idx="2"/>
          </p:nvPr>
        </p:nvSpPr>
        <p:spPr>
          <a:xfrm>
            <a:off x="457201" y="1076326"/>
            <a:ext cx="3008313" cy="3518297"/>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70" name="Google Shape;70;p22"/>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22"/>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22"/>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4">
            <a:alphaModFix/>
          </a:blip>
          <a:stretch>
            <a:fillRect/>
          </a:stretch>
        </a:blipFill>
        <a:effectLst/>
      </p:bgPr>
    </p:bg>
    <p:spTree>
      <p:nvGrpSpPr>
        <p:cNvPr id="1" name="Shape 9"/>
        <p:cNvGrpSpPr/>
        <p:nvPr/>
      </p:nvGrpSpPr>
      <p:grpSpPr>
        <a:xfrm>
          <a:off x="0" y="0"/>
          <a:ext cx="0" cy="0"/>
          <a:chOff x="0" y="0"/>
          <a:chExt cx="0" cy="0"/>
        </a:xfrm>
      </p:grpSpPr>
      <p:sp>
        <p:nvSpPr>
          <p:cNvPr id="10" name="Google Shape;10;p13"/>
          <p:cNvSpPr txBox="1">
            <a:spLocks noGrp="1"/>
          </p:cNvSpPr>
          <p:nvPr>
            <p:ph type="title"/>
          </p:nvPr>
        </p:nvSpPr>
        <p:spPr>
          <a:xfrm>
            <a:off x="457200" y="205979"/>
            <a:ext cx="8229600" cy="85725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3"/>
          <p:cNvSpPr txBox="1">
            <a:spLocks noGrp="1"/>
          </p:cNvSpPr>
          <p:nvPr>
            <p:ph type="body" idx="1"/>
          </p:nvPr>
        </p:nvSpPr>
        <p:spPr>
          <a:xfrm>
            <a:off x="457200" y="1200151"/>
            <a:ext cx="8229600" cy="3394472"/>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 name="Google Shape;12;p13"/>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3"/>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3"/>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15" name="Google Shape;15;p13"/>
          <p:cNvSpPr txBox="1"/>
          <p:nvPr/>
        </p:nvSpPr>
        <p:spPr>
          <a:xfrm>
            <a:off x="-9150" y="5213747"/>
            <a:ext cx="8389625"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b="0" i="0" u="none" strike="noStrike" cap="none">
                <a:solidFill>
                  <a:srgbClr val="A5A5A5"/>
                </a:solidFill>
                <a:latin typeface="Calibri"/>
                <a:ea typeface="Calibri"/>
                <a:cs typeface="Calibri"/>
                <a:sym typeface="Calibri"/>
              </a:rPr>
              <a:t>This presentation uses a free template provided by FPPT.com</a:t>
            </a:r>
            <a:endParaRPr/>
          </a:p>
          <a:p>
            <a:pPr marL="0" marR="0" lvl="0" indent="0" algn="l" rtl="0">
              <a:spcBef>
                <a:spcPts val="0"/>
              </a:spcBef>
              <a:spcAft>
                <a:spcPts val="0"/>
              </a:spcAft>
              <a:buNone/>
            </a:pPr>
            <a:r>
              <a:rPr lang="en-US" sz="1400">
                <a:solidFill>
                  <a:srgbClr val="A5A5A5"/>
                </a:solidFill>
                <a:latin typeface="Calibri"/>
                <a:ea typeface="Calibri"/>
                <a:cs typeface="Calibri"/>
                <a:sym typeface="Calibri"/>
              </a:rPr>
              <a:t>www.free-power-point-templates.com</a:t>
            </a:r>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 Id="rId9"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
          <p:cNvSpPr txBox="1">
            <a:spLocks noGrp="1"/>
          </p:cNvSpPr>
          <p:nvPr>
            <p:ph type="ctrTitle"/>
          </p:nvPr>
        </p:nvSpPr>
        <p:spPr>
          <a:xfrm>
            <a:off x="4033281" y="1902256"/>
            <a:ext cx="5092137" cy="1445337"/>
          </a:xfrm>
          <a:prstGeom prst="rect">
            <a:avLst/>
          </a:prstGeom>
          <a:no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lvl="0" indent="0" algn="r" rtl="0">
              <a:spcBef>
                <a:spcPts val="0"/>
              </a:spcBef>
              <a:spcAft>
                <a:spcPts val="0"/>
              </a:spcAft>
              <a:buClr>
                <a:srgbClr val="0070C0"/>
              </a:buClr>
              <a:buSzPts val="2200"/>
              <a:buFont typeface="Calibri"/>
              <a:buNone/>
            </a:pPr>
            <a:r>
              <a:rPr lang="en-US" sz="2200" cap="none"/>
              <a:t>PREDICTION OF DOWNHOLE PRESSURE USING MACHINE LEARNING MODELS</a:t>
            </a:r>
            <a:endParaRPr/>
          </a:p>
        </p:txBody>
      </p:sp>
      <p:sp>
        <p:nvSpPr>
          <p:cNvPr id="98" name="Google Shape;98;p1"/>
          <p:cNvSpPr txBox="1">
            <a:spLocks noGrp="1"/>
          </p:cNvSpPr>
          <p:nvPr>
            <p:ph type="subTitle" idx="1"/>
          </p:nvPr>
        </p:nvSpPr>
        <p:spPr>
          <a:xfrm>
            <a:off x="5030769" y="2990267"/>
            <a:ext cx="3792278" cy="25298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0070C0"/>
              </a:buClr>
              <a:buSzPts val="1100"/>
              <a:buNone/>
            </a:pPr>
            <a:r>
              <a:rPr lang="en-US" sz="1100" cap="none">
                <a:solidFill>
                  <a:srgbClr val="0070C0"/>
                </a:solidFill>
                <a:latin typeface="Calibri"/>
                <a:ea typeface="Calibri"/>
                <a:cs typeface="Calibri"/>
                <a:sym typeface="Calibri"/>
              </a:rPr>
              <a:t>SUPARNA BHATTACHARJEE,  SRUTHI KARICHERI, JENNIE RAN</a:t>
            </a:r>
            <a:endParaRPr/>
          </a:p>
        </p:txBody>
      </p:sp>
      <p:sp>
        <p:nvSpPr>
          <p:cNvPr id="99" name="Google Shape;99;p1"/>
          <p:cNvSpPr txBox="1"/>
          <p:nvPr/>
        </p:nvSpPr>
        <p:spPr>
          <a:xfrm>
            <a:off x="5482442" y="3281917"/>
            <a:ext cx="2888932" cy="2308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900">
                <a:solidFill>
                  <a:schemeClr val="dk1"/>
                </a:solidFill>
                <a:latin typeface="Calibri"/>
                <a:ea typeface="Calibri"/>
                <a:cs typeface="Calibri"/>
                <a:sym typeface="Calibri"/>
              </a:rPr>
              <a:t>FINAL PROJECT, Data Analytics Boot Camp RICE University</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9D3DC0-197E-4E80-B9F3-287FCBAE92C8}"/>
              </a:ext>
            </a:extLst>
          </p:cNvPr>
          <p:cNvSpPr>
            <a:spLocks noGrp="1"/>
          </p:cNvSpPr>
          <p:nvPr>
            <p:ph type="title"/>
          </p:nvPr>
        </p:nvSpPr>
        <p:spPr>
          <a:xfrm>
            <a:off x="2240280" y="406537"/>
            <a:ext cx="6647688" cy="725349"/>
          </a:xfrm>
        </p:spPr>
        <p:txBody>
          <a:bodyPr>
            <a:normAutofit fontScale="90000"/>
          </a:bodyPr>
          <a:lstStyle/>
          <a:p>
            <a:r>
              <a:rPr lang="en-US" dirty="0"/>
              <a:t>LASSO REGRESSION – GRID SEARCH CV</a:t>
            </a:r>
          </a:p>
        </p:txBody>
      </p:sp>
      <p:pic>
        <p:nvPicPr>
          <p:cNvPr id="4" name="Picture 3">
            <a:extLst>
              <a:ext uri="{FF2B5EF4-FFF2-40B4-BE49-F238E27FC236}">
                <a16:creationId xmlns:a16="http://schemas.microsoft.com/office/drawing/2014/main" id="{03B820A7-3AC9-4A85-BB67-29AE80CD7F00}"/>
              </a:ext>
            </a:extLst>
          </p:cNvPr>
          <p:cNvPicPr>
            <a:picLocks noChangeAspect="1"/>
          </p:cNvPicPr>
          <p:nvPr/>
        </p:nvPicPr>
        <p:blipFill>
          <a:blip r:embed="rId2"/>
          <a:stretch>
            <a:fillRect/>
          </a:stretch>
        </p:blipFill>
        <p:spPr>
          <a:xfrm>
            <a:off x="2689776" y="1264348"/>
            <a:ext cx="5537129" cy="3088195"/>
          </a:xfrm>
          <a:prstGeom prst="rect">
            <a:avLst/>
          </a:prstGeom>
        </p:spPr>
      </p:pic>
    </p:spTree>
    <p:extLst>
      <p:ext uri="{BB962C8B-B14F-4D97-AF65-F5344CB8AC3E}">
        <p14:creationId xmlns:p14="http://schemas.microsoft.com/office/powerpoint/2010/main" val="21248129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p9"/>
          <p:cNvSpPr txBox="1"/>
          <p:nvPr/>
        </p:nvSpPr>
        <p:spPr>
          <a:xfrm>
            <a:off x="2511493" y="184558"/>
            <a:ext cx="4815957" cy="621277"/>
          </a:xfrm>
          <a:prstGeom prst="rect">
            <a:avLst/>
          </a:prstGeom>
          <a:noFill/>
          <a:ln>
            <a:noFill/>
          </a:ln>
        </p:spPr>
        <p:txBody>
          <a:bodyPr spcFirstLastPara="1" wrap="square" lIns="91425" tIns="45700" rIns="91425" bIns="45700" anchor="t" anchorCtr="0">
            <a:normAutofit/>
          </a:bodyPr>
          <a:lstStyle/>
          <a:p>
            <a:pPr marL="0" marR="0" lvl="0" indent="0" algn="ctr" rtl="0">
              <a:spcBef>
                <a:spcPts val="0"/>
              </a:spcBef>
              <a:spcAft>
                <a:spcPts val="0"/>
              </a:spcAft>
              <a:buClr>
                <a:srgbClr val="0070C0"/>
              </a:buClr>
              <a:buSzPts val="2600"/>
              <a:buFont typeface="Calibri"/>
              <a:buNone/>
            </a:pPr>
            <a:r>
              <a:rPr lang="en-US" sz="2600" dirty="0">
                <a:solidFill>
                  <a:srgbClr val="0070C0"/>
                </a:solidFill>
                <a:latin typeface="Calibri"/>
                <a:ea typeface="Calibri"/>
                <a:cs typeface="Calibri"/>
                <a:sym typeface="Calibri"/>
              </a:rPr>
              <a:t>RANDOM FOREST REGRESSION</a:t>
            </a:r>
            <a:endParaRPr dirty="0"/>
          </a:p>
        </p:txBody>
      </p:sp>
      <p:pic>
        <p:nvPicPr>
          <p:cNvPr id="3" name="Picture 2">
            <a:extLst>
              <a:ext uri="{FF2B5EF4-FFF2-40B4-BE49-F238E27FC236}">
                <a16:creationId xmlns:a16="http://schemas.microsoft.com/office/drawing/2014/main" id="{27A098BD-5C26-42D8-B4CB-814A4119E2BB}"/>
              </a:ext>
            </a:extLst>
          </p:cNvPr>
          <p:cNvPicPr>
            <a:picLocks noChangeAspect="1"/>
          </p:cNvPicPr>
          <p:nvPr/>
        </p:nvPicPr>
        <p:blipFill>
          <a:blip r:embed="rId3"/>
          <a:stretch>
            <a:fillRect/>
          </a:stretch>
        </p:blipFill>
        <p:spPr>
          <a:xfrm>
            <a:off x="2100263" y="1004887"/>
            <a:ext cx="2627186" cy="2213801"/>
          </a:xfrm>
          <a:prstGeom prst="rect">
            <a:avLst/>
          </a:prstGeom>
        </p:spPr>
      </p:pic>
      <p:pic>
        <p:nvPicPr>
          <p:cNvPr id="4" name="Picture 3">
            <a:extLst>
              <a:ext uri="{FF2B5EF4-FFF2-40B4-BE49-F238E27FC236}">
                <a16:creationId xmlns:a16="http://schemas.microsoft.com/office/drawing/2014/main" id="{33E0CE4D-8E50-4A0E-B5AE-0B9E8901F532}"/>
              </a:ext>
            </a:extLst>
          </p:cNvPr>
          <p:cNvPicPr>
            <a:picLocks noChangeAspect="1"/>
          </p:cNvPicPr>
          <p:nvPr/>
        </p:nvPicPr>
        <p:blipFill>
          <a:blip r:embed="rId4"/>
          <a:stretch>
            <a:fillRect/>
          </a:stretch>
        </p:blipFill>
        <p:spPr>
          <a:xfrm>
            <a:off x="4919472" y="942975"/>
            <a:ext cx="3676840" cy="2275713"/>
          </a:xfrm>
          <a:prstGeom prst="rect">
            <a:avLst/>
          </a:prstGeom>
        </p:spPr>
      </p:pic>
      <p:pic>
        <p:nvPicPr>
          <p:cNvPr id="5" name="Picture 4">
            <a:extLst>
              <a:ext uri="{FF2B5EF4-FFF2-40B4-BE49-F238E27FC236}">
                <a16:creationId xmlns:a16="http://schemas.microsoft.com/office/drawing/2014/main" id="{4A09E1C7-D265-4883-BDC7-DD453114F135}"/>
              </a:ext>
            </a:extLst>
          </p:cNvPr>
          <p:cNvPicPr>
            <a:picLocks noChangeAspect="1"/>
          </p:cNvPicPr>
          <p:nvPr/>
        </p:nvPicPr>
        <p:blipFill>
          <a:blip r:embed="rId5"/>
          <a:stretch>
            <a:fillRect/>
          </a:stretch>
        </p:blipFill>
        <p:spPr>
          <a:xfrm>
            <a:off x="2100264" y="3355828"/>
            <a:ext cx="2971800" cy="438150"/>
          </a:xfrm>
          <a:prstGeom prst="rect">
            <a:avLst/>
          </a:prstGeom>
        </p:spPr>
      </p:pic>
      <p:pic>
        <p:nvPicPr>
          <p:cNvPr id="6" name="Picture 5">
            <a:extLst>
              <a:ext uri="{FF2B5EF4-FFF2-40B4-BE49-F238E27FC236}">
                <a16:creationId xmlns:a16="http://schemas.microsoft.com/office/drawing/2014/main" id="{6EAE8C91-F4FA-4BC8-A9DD-2D5E95FAFE4F}"/>
              </a:ext>
            </a:extLst>
          </p:cNvPr>
          <p:cNvPicPr>
            <a:picLocks noChangeAspect="1"/>
          </p:cNvPicPr>
          <p:nvPr/>
        </p:nvPicPr>
        <p:blipFill>
          <a:blip r:embed="rId6"/>
          <a:stretch>
            <a:fillRect/>
          </a:stretch>
        </p:blipFill>
        <p:spPr>
          <a:xfrm>
            <a:off x="5522976" y="3355828"/>
            <a:ext cx="2971800" cy="438150"/>
          </a:xfrm>
          <a:prstGeom prst="rect">
            <a:avLst/>
          </a:prstGeom>
        </p:spPr>
      </p:pic>
      <p:sp>
        <p:nvSpPr>
          <p:cNvPr id="8" name="Rectangle 1">
            <a:extLst>
              <a:ext uri="{FF2B5EF4-FFF2-40B4-BE49-F238E27FC236}">
                <a16:creationId xmlns:a16="http://schemas.microsoft.com/office/drawing/2014/main" id="{0DD978CF-125B-4F91-B893-08B953F8A439}"/>
              </a:ext>
            </a:extLst>
          </p:cNvPr>
          <p:cNvSpPr>
            <a:spLocks noChangeArrowheads="1"/>
          </p:cNvSpPr>
          <p:nvPr/>
        </p:nvSpPr>
        <p:spPr bwMode="auto">
          <a:xfrm>
            <a:off x="0" y="151656"/>
            <a:ext cx="76944" cy="15388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Courier New" panose="02070309020205020404" pitchFamily="49" charset="0"/>
              </a:rPr>
              <a: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4314A6-97D6-4EB2-88B4-056B8A961C40}"/>
              </a:ext>
            </a:extLst>
          </p:cNvPr>
          <p:cNvSpPr>
            <a:spLocks noGrp="1"/>
          </p:cNvSpPr>
          <p:nvPr>
            <p:ph type="title"/>
          </p:nvPr>
        </p:nvSpPr>
        <p:spPr>
          <a:xfrm>
            <a:off x="2221992" y="406537"/>
            <a:ext cx="6611112" cy="725349"/>
          </a:xfrm>
        </p:spPr>
        <p:txBody>
          <a:bodyPr>
            <a:normAutofit fontScale="90000"/>
          </a:bodyPr>
          <a:lstStyle/>
          <a:p>
            <a:pPr algn="ctr"/>
            <a:r>
              <a:rPr lang="en-US" dirty="0"/>
              <a:t>RANDOM FOREST REGRESSION – RANDOMIZED SEARCH CV</a:t>
            </a:r>
            <a:br>
              <a:rPr lang="en-US" dirty="0"/>
            </a:br>
            <a:endParaRPr lang="en-US" dirty="0"/>
          </a:p>
        </p:txBody>
      </p:sp>
      <p:pic>
        <p:nvPicPr>
          <p:cNvPr id="4" name="Picture 3">
            <a:extLst>
              <a:ext uri="{FF2B5EF4-FFF2-40B4-BE49-F238E27FC236}">
                <a16:creationId xmlns:a16="http://schemas.microsoft.com/office/drawing/2014/main" id="{0B183CC7-893D-4DB0-920E-137A665B76AA}"/>
              </a:ext>
            </a:extLst>
          </p:cNvPr>
          <p:cNvPicPr>
            <a:picLocks noChangeAspect="1"/>
          </p:cNvPicPr>
          <p:nvPr/>
        </p:nvPicPr>
        <p:blipFill>
          <a:blip r:embed="rId2"/>
          <a:stretch>
            <a:fillRect/>
          </a:stretch>
        </p:blipFill>
        <p:spPr>
          <a:xfrm>
            <a:off x="2679192" y="1179947"/>
            <a:ext cx="5760720" cy="3557016"/>
          </a:xfrm>
          <a:prstGeom prst="rect">
            <a:avLst/>
          </a:prstGeom>
        </p:spPr>
      </p:pic>
    </p:spTree>
    <p:extLst>
      <p:ext uri="{BB962C8B-B14F-4D97-AF65-F5344CB8AC3E}">
        <p14:creationId xmlns:p14="http://schemas.microsoft.com/office/powerpoint/2010/main" val="22975780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g81bc58510e_0_0"/>
          <p:cNvSpPr txBox="1">
            <a:spLocks noGrp="1"/>
          </p:cNvSpPr>
          <p:nvPr>
            <p:ph type="title"/>
          </p:nvPr>
        </p:nvSpPr>
        <p:spPr>
          <a:xfrm>
            <a:off x="2300531" y="238662"/>
            <a:ext cx="6283800" cy="7254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3000"/>
              <a:t>Neural Network</a:t>
            </a:r>
            <a:endParaRPr sz="3000"/>
          </a:p>
        </p:txBody>
      </p:sp>
      <p:sp>
        <p:nvSpPr>
          <p:cNvPr id="218" name="Google Shape;218;g81bc58510e_0_0"/>
          <p:cNvSpPr txBox="1">
            <a:spLocks noGrp="1"/>
          </p:cNvSpPr>
          <p:nvPr>
            <p:ph type="body" idx="1"/>
          </p:nvPr>
        </p:nvSpPr>
        <p:spPr>
          <a:xfrm>
            <a:off x="2381533" y="861750"/>
            <a:ext cx="6304800" cy="3420000"/>
          </a:xfrm>
          <a:prstGeom prst="rect">
            <a:avLst/>
          </a:prstGeom>
        </p:spPr>
        <p:txBody>
          <a:bodyPr spcFirstLastPara="1" wrap="square" lIns="91425" tIns="45700" rIns="91425" bIns="45700" anchor="t" anchorCtr="0">
            <a:noAutofit/>
          </a:bodyPr>
          <a:lstStyle/>
          <a:p>
            <a:pPr lvl="0"/>
            <a:r>
              <a:rPr lang="en-US" sz="1800" dirty="0" err="1"/>
              <a:t>Keras</a:t>
            </a:r>
            <a:r>
              <a:rPr lang="en-US" sz="1800" dirty="0"/>
              <a:t> Sequential Model</a:t>
            </a:r>
            <a:endParaRPr sz="1800" dirty="0"/>
          </a:p>
          <a:p>
            <a:pPr marL="457200" lvl="1">
              <a:buFont typeface="Arial"/>
              <a:buChar char="•"/>
            </a:pPr>
            <a:r>
              <a:rPr lang="en-US" sz="1800" dirty="0"/>
              <a:t>Basic model -&gt; Overfitting</a:t>
            </a:r>
            <a:endParaRPr sz="1800" dirty="0"/>
          </a:p>
          <a:p>
            <a:pPr lvl="0"/>
            <a:r>
              <a:rPr lang="en-US" sz="1800" dirty="0"/>
              <a:t>Tuning with </a:t>
            </a:r>
            <a:r>
              <a:rPr lang="en-US" sz="1800" dirty="0" err="1"/>
              <a:t>Hyperas</a:t>
            </a:r>
            <a:endParaRPr sz="1800" dirty="0"/>
          </a:p>
          <a:p>
            <a:pPr marL="457200" lvl="1">
              <a:buFont typeface="Arial"/>
              <a:buChar char="•"/>
            </a:pPr>
            <a:r>
              <a:rPr lang="en-US" sz="1800" dirty="0"/>
              <a:t>Best model with hyper parameter optimization</a:t>
            </a:r>
            <a:endParaRPr sz="1800" dirty="0"/>
          </a:p>
        </p:txBody>
      </p:sp>
      <p:pic>
        <p:nvPicPr>
          <p:cNvPr id="219" name="Google Shape;219;g81bc58510e_0_0"/>
          <p:cNvPicPr preferRelativeResize="0"/>
          <p:nvPr/>
        </p:nvPicPr>
        <p:blipFill rotWithShape="1">
          <a:blip r:embed="rId3">
            <a:alphaModFix/>
          </a:blip>
          <a:srcRect/>
          <a:stretch/>
        </p:blipFill>
        <p:spPr>
          <a:xfrm>
            <a:off x="3597827" y="2467429"/>
            <a:ext cx="2516250" cy="257899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Shape 223"/>
        <p:cNvGrpSpPr/>
        <p:nvPr/>
      </p:nvGrpSpPr>
      <p:grpSpPr>
        <a:xfrm>
          <a:off x="0" y="0"/>
          <a:ext cx="0" cy="0"/>
          <a:chOff x="0" y="0"/>
          <a:chExt cx="0" cy="0"/>
        </a:xfrm>
      </p:grpSpPr>
      <p:sp>
        <p:nvSpPr>
          <p:cNvPr id="224" name="Google Shape;224;p11"/>
          <p:cNvSpPr txBox="1"/>
          <p:nvPr/>
        </p:nvSpPr>
        <p:spPr>
          <a:xfrm>
            <a:off x="742215" y="289672"/>
            <a:ext cx="4815957" cy="621277"/>
          </a:xfrm>
          <a:prstGeom prst="rect">
            <a:avLst/>
          </a:prstGeom>
          <a:noFill/>
          <a:ln>
            <a:noFill/>
          </a:ln>
        </p:spPr>
        <p:txBody>
          <a:bodyPr spcFirstLastPara="1" wrap="square" lIns="91425" tIns="45700" rIns="91425" bIns="45700" anchor="t" anchorCtr="0">
            <a:normAutofit/>
          </a:bodyPr>
          <a:lstStyle/>
          <a:p>
            <a:pPr marL="0" marR="0" lvl="0" indent="0" algn="ctr" rtl="0">
              <a:spcBef>
                <a:spcPts val="0"/>
              </a:spcBef>
              <a:spcAft>
                <a:spcPts val="0"/>
              </a:spcAft>
              <a:buClr>
                <a:srgbClr val="0070C0"/>
              </a:buClr>
              <a:buSzPts val="2600"/>
              <a:buFont typeface="Calibri"/>
              <a:buNone/>
            </a:pPr>
            <a:r>
              <a:rPr lang="en-US" sz="2600">
                <a:solidFill>
                  <a:srgbClr val="0070C0"/>
                </a:solidFill>
                <a:latin typeface="Calibri"/>
                <a:ea typeface="Calibri"/>
                <a:cs typeface="Calibri"/>
                <a:sym typeface="Calibri"/>
              </a:rPr>
              <a:t>NEURAL NETWORK</a:t>
            </a:r>
            <a:endParaRPr/>
          </a:p>
        </p:txBody>
      </p:sp>
      <p:pic>
        <p:nvPicPr>
          <p:cNvPr id="225" name="Google Shape;225;p11"/>
          <p:cNvPicPr preferRelativeResize="0"/>
          <p:nvPr/>
        </p:nvPicPr>
        <p:blipFill>
          <a:blip r:embed="rId3">
            <a:alphaModFix/>
          </a:blip>
          <a:stretch>
            <a:fillRect/>
          </a:stretch>
        </p:blipFill>
        <p:spPr>
          <a:xfrm>
            <a:off x="3327025" y="826775"/>
            <a:ext cx="4655025" cy="3103350"/>
          </a:xfrm>
          <a:prstGeom prst="rect">
            <a:avLst/>
          </a:prstGeom>
          <a:noFill/>
          <a:ln>
            <a:noFill/>
          </a:ln>
        </p:spPr>
      </p:pic>
      <p:pic>
        <p:nvPicPr>
          <p:cNvPr id="226" name="Google Shape;226;p11"/>
          <p:cNvPicPr preferRelativeResize="0"/>
          <p:nvPr/>
        </p:nvPicPr>
        <p:blipFill>
          <a:blip r:embed="rId4">
            <a:alphaModFix/>
          </a:blip>
          <a:stretch>
            <a:fillRect/>
          </a:stretch>
        </p:blipFill>
        <p:spPr>
          <a:xfrm>
            <a:off x="3250417" y="3838550"/>
            <a:ext cx="4655026" cy="1023607"/>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7" name="Google Shape;189;p7">
            <a:extLst>
              <a:ext uri="{FF2B5EF4-FFF2-40B4-BE49-F238E27FC236}">
                <a16:creationId xmlns:a16="http://schemas.microsoft.com/office/drawing/2014/main" id="{477D79B1-52A2-43B3-B911-8BE3D10ED570}"/>
              </a:ext>
            </a:extLst>
          </p:cNvPr>
          <p:cNvSpPr txBox="1"/>
          <p:nvPr/>
        </p:nvSpPr>
        <p:spPr>
          <a:xfrm>
            <a:off x="1858056" y="300007"/>
            <a:ext cx="4657044" cy="621277"/>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a:buClr>
                <a:srgbClr val="0070C0"/>
              </a:buClr>
              <a:buSzPts val="3600"/>
              <a:buFont typeface="Calibri"/>
              <a:buNone/>
              <a:defRPr sz="2600">
                <a:solidFill>
                  <a:srgbClr val="0070C0"/>
                </a:solidFill>
                <a:latin typeface="Calibri"/>
                <a:ea typeface="Calibri"/>
                <a:cs typeface="Calibri"/>
                <a:sym typeface="Calibri"/>
              </a:defRPr>
            </a:lvl1pPr>
            <a:lvl2pPr>
              <a:buSzPts val="1400"/>
              <a:buNone/>
              <a:defRPr sz="1800"/>
            </a:lvl2pPr>
            <a:lvl3pPr>
              <a:buSzPts val="1400"/>
              <a:buNone/>
              <a:defRPr sz="1800"/>
            </a:lvl3pPr>
            <a:lvl4pPr>
              <a:buSzPts val="1400"/>
              <a:buNone/>
              <a:defRPr sz="1800"/>
            </a:lvl4pPr>
            <a:lvl5pPr>
              <a:buSzPts val="1400"/>
              <a:buNone/>
              <a:defRPr sz="1800"/>
            </a:lvl5pPr>
            <a:lvl6pPr>
              <a:buSzPts val="1400"/>
              <a:buNone/>
              <a:defRPr sz="1800"/>
            </a:lvl6pPr>
            <a:lvl7pPr>
              <a:buSzPts val="1400"/>
              <a:buNone/>
              <a:defRPr sz="1800"/>
            </a:lvl7pPr>
            <a:lvl8pPr>
              <a:buSzPts val="1400"/>
              <a:buNone/>
              <a:defRPr sz="1800"/>
            </a:lvl8pPr>
            <a:lvl9pPr>
              <a:buSzPts val="1400"/>
              <a:buNone/>
              <a:defRPr sz="1800"/>
            </a:lvl9pPr>
          </a:lstStyle>
          <a:p>
            <a:r>
              <a:rPr lang="en-US" dirty="0"/>
              <a:t>ML RESULT SUMMARY</a:t>
            </a:r>
          </a:p>
        </p:txBody>
      </p:sp>
      <p:graphicFrame>
        <p:nvGraphicFramePr>
          <p:cNvPr id="10" name="Google Shape;231;p12">
            <a:extLst>
              <a:ext uri="{FF2B5EF4-FFF2-40B4-BE49-F238E27FC236}">
                <a16:creationId xmlns:a16="http://schemas.microsoft.com/office/drawing/2014/main" id="{033C2A16-A4B6-4232-8335-CBB05F8D2A40}"/>
              </a:ext>
            </a:extLst>
          </p:cNvPr>
          <p:cNvGraphicFramePr/>
          <p:nvPr/>
        </p:nvGraphicFramePr>
        <p:xfrm>
          <a:off x="2221475" y="1050821"/>
          <a:ext cx="5914100" cy="3707160"/>
        </p:xfrm>
        <a:graphic>
          <a:graphicData uri="http://schemas.openxmlformats.org/drawingml/2006/table">
            <a:tbl>
              <a:tblPr>
                <a:noFill/>
                <a:tableStyleId>{E2089A24-4F5C-400C-B19C-436DC3863A4B}</a:tableStyleId>
              </a:tblPr>
              <a:tblGrid>
                <a:gridCol w="1996275">
                  <a:extLst>
                    <a:ext uri="{9D8B030D-6E8A-4147-A177-3AD203B41FA5}">
                      <a16:colId xmlns:a16="http://schemas.microsoft.com/office/drawing/2014/main" val="20000"/>
                    </a:ext>
                  </a:extLst>
                </a:gridCol>
                <a:gridCol w="1324900">
                  <a:extLst>
                    <a:ext uri="{9D8B030D-6E8A-4147-A177-3AD203B41FA5}">
                      <a16:colId xmlns:a16="http://schemas.microsoft.com/office/drawing/2014/main" val="20001"/>
                    </a:ext>
                  </a:extLst>
                </a:gridCol>
                <a:gridCol w="2592925">
                  <a:extLst>
                    <a:ext uri="{9D8B030D-6E8A-4147-A177-3AD203B41FA5}">
                      <a16:colId xmlns:a16="http://schemas.microsoft.com/office/drawing/2014/main" val="20002"/>
                    </a:ext>
                  </a:extLst>
                </a:gridCol>
              </a:tblGrid>
              <a:tr h="483325">
                <a:tc gridSpan="3">
                  <a:txBody>
                    <a:bodyPr/>
                    <a:lstStyle/>
                    <a:p>
                      <a:pPr marL="0" marR="0" lvl="0" indent="0" algn="ctr" rtl="0">
                        <a:spcBef>
                          <a:spcPts val="0"/>
                        </a:spcBef>
                        <a:spcAft>
                          <a:spcPts val="0"/>
                        </a:spcAft>
                        <a:buClr>
                          <a:schemeClr val="lt1"/>
                        </a:buClr>
                        <a:buSzPts val="1600"/>
                        <a:buFont typeface="Calibri"/>
                        <a:buNone/>
                      </a:pPr>
                      <a:r>
                        <a:rPr lang="en-US" sz="1600" b="1" u="none" strike="noStrike" cap="none" dirty="0">
                          <a:solidFill>
                            <a:schemeClr val="bg1"/>
                          </a:solidFill>
                        </a:rPr>
                        <a:t>Model Scores</a:t>
                      </a:r>
                      <a:endParaRPr sz="1600" b="1" u="none" strike="noStrike" cap="none" dirty="0">
                        <a:solidFill>
                          <a:schemeClr val="bg1"/>
                        </a:solidFill>
                      </a:endParaRPr>
                    </a:p>
                  </a:txBody>
                  <a:tcPr marL="91425" marR="91425" marT="91425" marB="91425">
                    <a:solidFill>
                      <a:srgbClr val="666666"/>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414275">
                <a:tc>
                  <a:txBody>
                    <a:bodyPr/>
                    <a:lstStyle/>
                    <a:p>
                      <a:pPr marL="0" marR="0" lvl="0" indent="0" algn="ctr" rtl="0">
                        <a:spcBef>
                          <a:spcPts val="0"/>
                        </a:spcBef>
                        <a:spcAft>
                          <a:spcPts val="0"/>
                        </a:spcAft>
                        <a:buClr>
                          <a:schemeClr val="lt1"/>
                        </a:buClr>
                        <a:buSzPts val="1200"/>
                        <a:buFont typeface="Calibri"/>
                        <a:buNone/>
                      </a:pPr>
                      <a:r>
                        <a:rPr lang="en-US" sz="1200" u="none" strike="noStrike" cap="none" dirty="0">
                          <a:solidFill>
                            <a:schemeClr val="bg1"/>
                          </a:solidFill>
                        </a:rPr>
                        <a:t>Model</a:t>
                      </a:r>
                      <a:endParaRPr sz="1200" u="none" strike="noStrike" cap="none" dirty="0">
                        <a:solidFill>
                          <a:schemeClr val="bg1"/>
                        </a:solidFill>
                      </a:endParaRPr>
                    </a:p>
                  </a:txBody>
                  <a:tcPr marL="91425" marR="91425" marT="91425" marB="91425">
                    <a:solidFill>
                      <a:srgbClr val="999999"/>
                    </a:solidFill>
                  </a:tcPr>
                </a:tc>
                <a:tc>
                  <a:txBody>
                    <a:bodyPr/>
                    <a:lstStyle/>
                    <a:p>
                      <a:pPr marL="0" marR="0" lvl="0" indent="0" algn="ctr" rtl="0">
                        <a:spcBef>
                          <a:spcPts val="0"/>
                        </a:spcBef>
                        <a:spcAft>
                          <a:spcPts val="0"/>
                        </a:spcAft>
                        <a:buClr>
                          <a:schemeClr val="lt1"/>
                        </a:buClr>
                        <a:buSzPts val="1200"/>
                        <a:buFont typeface="Calibri"/>
                        <a:buNone/>
                      </a:pPr>
                      <a:r>
                        <a:rPr lang="en-US" sz="1200" u="none" strike="noStrike" cap="none">
                          <a:solidFill>
                            <a:schemeClr val="bg1"/>
                          </a:solidFill>
                        </a:rPr>
                        <a:t>MSE</a:t>
                      </a:r>
                      <a:endParaRPr sz="1200" u="none" strike="noStrike" cap="none">
                        <a:solidFill>
                          <a:schemeClr val="bg1"/>
                        </a:solidFill>
                      </a:endParaRPr>
                    </a:p>
                  </a:txBody>
                  <a:tcPr marL="91425" marR="91425" marT="91425" marB="91425">
                    <a:solidFill>
                      <a:srgbClr val="999999"/>
                    </a:solidFill>
                  </a:tcPr>
                </a:tc>
                <a:tc>
                  <a:txBody>
                    <a:bodyPr/>
                    <a:lstStyle/>
                    <a:p>
                      <a:pPr marL="0" marR="0" lvl="0" indent="0" algn="ctr" rtl="0">
                        <a:spcBef>
                          <a:spcPts val="0"/>
                        </a:spcBef>
                        <a:spcAft>
                          <a:spcPts val="0"/>
                        </a:spcAft>
                        <a:buClr>
                          <a:schemeClr val="lt1"/>
                        </a:buClr>
                        <a:buSzPts val="1200"/>
                        <a:buFont typeface="Calibri"/>
                        <a:buNone/>
                      </a:pPr>
                      <a:r>
                        <a:rPr lang="en-US" sz="1200" u="none" strike="noStrike" cap="none" dirty="0">
                          <a:solidFill>
                            <a:schemeClr val="bg1"/>
                          </a:solidFill>
                        </a:rPr>
                        <a:t>R Squared</a:t>
                      </a:r>
                      <a:endParaRPr sz="1200" u="none" strike="noStrike" cap="none" dirty="0">
                        <a:solidFill>
                          <a:schemeClr val="bg1"/>
                        </a:solidFill>
                      </a:endParaRPr>
                    </a:p>
                  </a:txBody>
                  <a:tcPr marL="91425" marR="91425" marT="91425" marB="91425">
                    <a:solidFill>
                      <a:srgbClr val="999999"/>
                    </a:solidFill>
                  </a:tcPr>
                </a:tc>
                <a:extLst>
                  <a:ext uri="{0D108BD9-81ED-4DB2-BD59-A6C34878D82A}">
                    <a16:rowId xmlns:a16="http://schemas.microsoft.com/office/drawing/2014/main" val="10001"/>
                  </a:ext>
                </a:extLst>
              </a:tr>
              <a:tr h="1163700">
                <a:tc>
                  <a:txBody>
                    <a:bodyPr/>
                    <a:lstStyle/>
                    <a:p>
                      <a:pPr marL="0" marR="0" lvl="0" indent="0" algn="l" rtl="0">
                        <a:spcBef>
                          <a:spcPts val="0"/>
                        </a:spcBef>
                        <a:spcAft>
                          <a:spcPts val="0"/>
                        </a:spcAft>
                        <a:buClr>
                          <a:schemeClr val="lt1"/>
                        </a:buClr>
                        <a:buSzPts val="1200"/>
                        <a:buFont typeface="Calibri"/>
                        <a:buNone/>
                      </a:pPr>
                      <a:r>
                        <a:rPr lang="en-US" sz="1200" b="1" u="none" strike="noStrike" cap="none" dirty="0">
                          <a:solidFill>
                            <a:schemeClr val="tx1"/>
                          </a:solidFill>
                        </a:rPr>
                        <a:t>Multi-linear Regression</a:t>
                      </a:r>
                      <a:endParaRPr b="1" dirty="0">
                        <a:solidFill>
                          <a:schemeClr val="tx1"/>
                        </a:solidFill>
                      </a:endParaRPr>
                    </a:p>
                    <a:p>
                      <a:pPr marL="0" marR="0" lvl="0" indent="0" algn="l" rtl="0">
                        <a:spcBef>
                          <a:spcPts val="0"/>
                        </a:spcBef>
                        <a:spcAft>
                          <a:spcPts val="0"/>
                        </a:spcAft>
                        <a:buClr>
                          <a:schemeClr val="dk1"/>
                        </a:buClr>
                        <a:buSzPts val="1200"/>
                        <a:buFont typeface="Calibri"/>
                        <a:buNone/>
                      </a:pPr>
                      <a:endParaRPr sz="1200" b="1" u="none" strike="noStrike" cap="none" dirty="0">
                        <a:solidFill>
                          <a:schemeClr val="tx1"/>
                        </a:solidFill>
                      </a:endParaRPr>
                    </a:p>
                    <a:p>
                      <a:pPr marL="0" marR="0" lvl="0" indent="0" algn="l" rtl="0">
                        <a:spcBef>
                          <a:spcPts val="0"/>
                        </a:spcBef>
                        <a:spcAft>
                          <a:spcPts val="0"/>
                        </a:spcAft>
                        <a:buClr>
                          <a:schemeClr val="lt1"/>
                        </a:buClr>
                        <a:buSzPts val="1200"/>
                        <a:buFont typeface="Calibri"/>
                        <a:buNone/>
                      </a:pPr>
                      <a:r>
                        <a:rPr lang="en-US" sz="1200" b="1" u="none" strike="noStrike" cap="none" dirty="0">
                          <a:solidFill>
                            <a:schemeClr val="tx1"/>
                          </a:solidFill>
                        </a:rPr>
                        <a:t>Lasso shrinkage </a:t>
                      </a:r>
                      <a:endParaRPr sz="1200" b="1" u="none" strike="noStrike" cap="none" dirty="0">
                        <a:solidFill>
                          <a:schemeClr val="tx1"/>
                        </a:solidFill>
                      </a:endParaRPr>
                    </a:p>
                    <a:p>
                      <a:pPr marL="0" marR="0" lvl="0" indent="0" algn="l" rtl="0">
                        <a:spcBef>
                          <a:spcPts val="0"/>
                        </a:spcBef>
                        <a:spcAft>
                          <a:spcPts val="0"/>
                        </a:spcAft>
                        <a:buClr>
                          <a:schemeClr val="dk1"/>
                        </a:buClr>
                        <a:buSzPts val="1200"/>
                        <a:buFont typeface="Calibri"/>
                        <a:buNone/>
                      </a:pPr>
                      <a:endParaRPr sz="1200" b="1" u="none" strike="noStrike" cap="none" dirty="0">
                        <a:solidFill>
                          <a:schemeClr val="tx1"/>
                        </a:solidFill>
                      </a:endParaRPr>
                    </a:p>
                    <a:p>
                      <a:pPr marL="0" marR="0" lvl="0" indent="0" algn="l" rtl="0">
                        <a:spcBef>
                          <a:spcPts val="0"/>
                        </a:spcBef>
                        <a:spcAft>
                          <a:spcPts val="0"/>
                        </a:spcAft>
                        <a:buClr>
                          <a:schemeClr val="lt1"/>
                        </a:buClr>
                        <a:buSzPts val="1200"/>
                        <a:buFont typeface="Calibri"/>
                        <a:buNone/>
                      </a:pPr>
                      <a:r>
                        <a:rPr lang="en-US" sz="1200" b="1" u="none" strike="noStrike" cap="none" dirty="0">
                          <a:solidFill>
                            <a:schemeClr val="tx1"/>
                          </a:solidFill>
                        </a:rPr>
                        <a:t>Lasso shrinkage (Tuned)</a:t>
                      </a:r>
                      <a:endParaRPr sz="1200" b="1" u="none" strike="noStrike" cap="none" dirty="0">
                        <a:solidFill>
                          <a:schemeClr val="tx1"/>
                        </a:solidFill>
                      </a:endParaRPr>
                    </a:p>
                  </a:txBody>
                  <a:tcPr marL="91425" marR="91425" marT="91425" marB="91425"/>
                </a:tc>
                <a:tc>
                  <a:txBody>
                    <a:bodyPr/>
                    <a:lstStyle/>
                    <a:p>
                      <a:pPr marL="0" marR="0" lvl="0" indent="0" algn="ctr" rtl="0">
                        <a:spcBef>
                          <a:spcPts val="0"/>
                        </a:spcBef>
                        <a:spcAft>
                          <a:spcPts val="0"/>
                        </a:spcAft>
                        <a:buClr>
                          <a:schemeClr val="lt1"/>
                        </a:buClr>
                        <a:buSzPts val="1200"/>
                        <a:buFont typeface="Calibri"/>
                        <a:buNone/>
                      </a:pPr>
                      <a:r>
                        <a:rPr lang="en-US" sz="1200" b="1" u="none" strike="noStrike" cap="none" dirty="0">
                          <a:solidFill>
                            <a:schemeClr val="tx1"/>
                          </a:solidFill>
                        </a:rPr>
                        <a:t>0.50</a:t>
                      </a:r>
                      <a:endParaRPr b="1" dirty="0">
                        <a:solidFill>
                          <a:schemeClr val="tx1"/>
                        </a:solidFill>
                      </a:endParaRPr>
                    </a:p>
                    <a:p>
                      <a:pPr marL="0" marR="0" lvl="0" indent="0" algn="ctr" rtl="0">
                        <a:spcBef>
                          <a:spcPts val="0"/>
                        </a:spcBef>
                        <a:spcAft>
                          <a:spcPts val="0"/>
                        </a:spcAft>
                        <a:buClr>
                          <a:schemeClr val="dk1"/>
                        </a:buClr>
                        <a:buSzPts val="1200"/>
                        <a:buFont typeface="Calibri"/>
                        <a:buNone/>
                      </a:pPr>
                      <a:endParaRPr sz="1200" b="1" u="none" strike="noStrike" cap="none" dirty="0">
                        <a:solidFill>
                          <a:schemeClr val="tx1"/>
                        </a:solidFill>
                      </a:endParaRPr>
                    </a:p>
                    <a:p>
                      <a:pPr marL="0" marR="0" lvl="0" indent="0" algn="ctr" rtl="0">
                        <a:spcBef>
                          <a:spcPts val="0"/>
                        </a:spcBef>
                        <a:spcAft>
                          <a:spcPts val="0"/>
                        </a:spcAft>
                        <a:buClr>
                          <a:schemeClr val="lt1"/>
                        </a:buClr>
                        <a:buSzPts val="1200"/>
                        <a:buFont typeface="Calibri"/>
                        <a:buNone/>
                      </a:pPr>
                      <a:r>
                        <a:rPr lang="en-US" sz="1200" b="1" u="none" strike="noStrike" cap="none" dirty="0">
                          <a:solidFill>
                            <a:schemeClr val="tx1"/>
                          </a:solidFill>
                        </a:rPr>
                        <a:t>0.52</a:t>
                      </a:r>
                      <a:endParaRPr b="1" dirty="0">
                        <a:solidFill>
                          <a:schemeClr val="tx1"/>
                        </a:solidFill>
                      </a:endParaRPr>
                    </a:p>
                    <a:p>
                      <a:pPr marL="0" marR="0" lvl="0" indent="0" algn="ctr" rtl="0">
                        <a:spcBef>
                          <a:spcPts val="0"/>
                        </a:spcBef>
                        <a:spcAft>
                          <a:spcPts val="0"/>
                        </a:spcAft>
                        <a:buClr>
                          <a:schemeClr val="dk1"/>
                        </a:buClr>
                        <a:buSzPts val="1200"/>
                        <a:buFont typeface="Calibri"/>
                        <a:buNone/>
                      </a:pPr>
                      <a:endParaRPr lang="en-US" sz="1200" b="1" u="none" strike="noStrike" cap="none" dirty="0">
                        <a:solidFill>
                          <a:schemeClr val="tx1"/>
                        </a:solidFill>
                      </a:endParaRPr>
                    </a:p>
                    <a:p>
                      <a:pPr marL="0" marR="0" lvl="0" indent="0" algn="ctr" rtl="0">
                        <a:spcBef>
                          <a:spcPts val="0"/>
                        </a:spcBef>
                        <a:spcAft>
                          <a:spcPts val="0"/>
                        </a:spcAft>
                        <a:buClr>
                          <a:schemeClr val="dk1"/>
                        </a:buClr>
                        <a:buSzPts val="1200"/>
                        <a:buFont typeface="Calibri"/>
                        <a:buNone/>
                      </a:pPr>
                      <a:r>
                        <a:rPr lang="en-US" sz="1200" b="1" u="none" strike="noStrike" cap="none" dirty="0">
                          <a:solidFill>
                            <a:schemeClr val="tx1"/>
                          </a:solidFill>
                        </a:rPr>
                        <a:t>0.41</a:t>
                      </a:r>
                      <a:endParaRPr sz="1200" b="1" u="none" strike="noStrike" cap="none" dirty="0">
                        <a:solidFill>
                          <a:schemeClr val="tx1"/>
                        </a:solidFill>
                      </a:endParaRPr>
                    </a:p>
                  </a:txBody>
                  <a:tcPr marL="91425" marR="91425" marT="91425" marB="91425"/>
                </a:tc>
                <a:tc>
                  <a:txBody>
                    <a:bodyPr/>
                    <a:lstStyle/>
                    <a:p>
                      <a:pPr marL="0" marR="0" lvl="0" indent="0" algn="ctr" rtl="0">
                        <a:lnSpc>
                          <a:spcPct val="100000"/>
                        </a:lnSpc>
                        <a:spcBef>
                          <a:spcPts val="0"/>
                        </a:spcBef>
                        <a:spcAft>
                          <a:spcPts val="0"/>
                        </a:spcAft>
                        <a:buClr>
                          <a:schemeClr val="lt1"/>
                        </a:buClr>
                        <a:buSzPts val="1200"/>
                        <a:buFont typeface="Calibri"/>
                        <a:buNone/>
                      </a:pPr>
                      <a:r>
                        <a:rPr lang="en-US" sz="1200" b="1" u="none" strike="noStrike" cap="none" dirty="0">
                          <a:solidFill>
                            <a:schemeClr val="tx1"/>
                          </a:solidFill>
                        </a:rPr>
                        <a:t>0.56</a:t>
                      </a:r>
                      <a:endParaRPr b="1" dirty="0">
                        <a:solidFill>
                          <a:schemeClr val="tx1"/>
                        </a:solidFill>
                      </a:endParaRPr>
                    </a:p>
                    <a:p>
                      <a:pPr marL="0" marR="0" lvl="0" indent="0" algn="ctr" rtl="0">
                        <a:spcBef>
                          <a:spcPts val="0"/>
                        </a:spcBef>
                        <a:spcAft>
                          <a:spcPts val="0"/>
                        </a:spcAft>
                        <a:buClr>
                          <a:schemeClr val="dk1"/>
                        </a:buClr>
                        <a:buSzPts val="1200"/>
                        <a:buFont typeface="Calibri"/>
                        <a:buNone/>
                      </a:pPr>
                      <a:endParaRPr sz="1200" b="1" u="none" strike="noStrike" cap="none" dirty="0">
                        <a:solidFill>
                          <a:schemeClr val="tx1"/>
                        </a:solidFill>
                      </a:endParaRPr>
                    </a:p>
                    <a:p>
                      <a:pPr marL="0" marR="0" lvl="0" indent="0" algn="ctr" rtl="0">
                        <a:spcBef>
                          <a:spcPts val="0"/>
                        </a:spcBef>
                        <a:spcAft>
                          <a:spcPts val="0"/>
                        </a:spcAft>
                        <a:buClr>
                          <a:schemeClr val="lt1"/>
                        </a:buClr>
                        <a:buSzPts val="1200"/>
                        <a:buFont typeface="Calibri"/>
                        <a:buNone/>
                      </a:pPr>
                      <a:r>
                        <a:rPr lang="en-US" sz="1200" b="1" u="none" strike="noStrike" cap="none" dirty="0">
                          <a:solidFill>
                            <a:schemeClr val="tx1"/>
                          </a:solidFill>
                        </a:rPr>
                        <a:t>0.46</a:t>
                      </a:r>
                    </a:p>
                    <a:p>
                      <a:pPr marL="0" marR="0" lvl="0" indent="0" algn="ctr" rtl="0">
                        <a:spcBef>
                          <a:spcPts val="0"/>
                        </a:spcBef>
                        <a:spcAft>
                          <a:spcPts val="0"/>
                        </a:spcAft>
                        <a:buClr>
                          <a:schemeClr val="lt1"/>
                        </a:buClr>
                        <a:buSzPts val="1200"/>
                        <a:buFont typeface="Calibri"/>
                        <a:buNone/>
                      </a:pPr>
                      <a:endParaRPr lang="en-US" sz="1200" b="1" u="none" strike="noStrike" cap="none" dirty="0">
                        <a:solidFill>
                          <a:schemeClr val="tx1"/>
                        </a:solidFill>
                      </a:endParaRPr>
                    </a:p>
                    <a:p>
                      <a:pPr marL="0" marR="0" lvl="0" indent="0" algn="ctr" rtl="0">
                        <a:spcBef>
                          <a:spcPts val="0"/>
                        </a:spcBef>
                        <a:spcAft>
                          <a:spcPts val="0"/>
                        </a:spcAft>
                        <a:buClr>
                          <a:schemeClr val="lt1"/>
                        </a:buClr>
                        <a:buSzPts val="1200"/>
                        <a:buFont typeface="Calibri"/>
                        <a:buNone/>
                      </a:pPr>
                      <a:r>
                        <a:rPr lang="en-US" sz="1200" b="1" u="none" strike="noStrike" cap="none" dirty="0">
                          <a:solidFill>
                            <a:schemeClr val="tx1"/>
                          </a:solidFill>
                        </a:rPr>
                        <a:t>0.58</a:t>
                      </a:r>
                      <a:endParaRPr sz="1200" b="1" u="none" strike="noStrike" cap="none" dirty="0">
                        <a:solidFill>
                          <a:schemeClr val="tx1"/>
                        </a:solidFill>
                      </a:endParaRPr>
                    </a:p>
                  </a:txBody>
                  <a:tcPr marL="91425" marR="91425" marT="91425" marB="91425"/>
                </a:tc>
                <a:extLst>
                  <a:ext uri="{0D108BD9-81ED-4DB2-BD59-A6C34878D82A}">
                    <a16:rowId xmlns:a16="http://schemas.microsoft.com/office/drawing/2014/main" val="10002"/>
                  </a:ext>
                </a:extLst>
              </a:tr>
              <a:tr h="775800">
                <a:tc>
                  <a:txBody>
                    <a:bodyPr/>
                    <a:lstStyle/>
                    <a:p>
                      <a:pPr marL="0" marR="0" lvl="0" indent="0" algn="l" rtl="0">
                        <a:spcBef>
                          <a:spcPts val="0"/>
                        </a:spcBef>
                        <a:spcAft>
                          <a:spcPts val="0"/>
                        </a:spcAft>
                        <a:buClr>
                          <a:schemeClr val="lt1"/>
                        </a:buClr>
                        <a:buSzPts val="1200"/>
                        <a:buFont typeface="Calibri"/>
                        <a:buNone/>
                      </a:pPr>
                      <a:r>
                        <a:rPr lang="en-US" sz="1200" b="1" u="none" strike="noStrike" cap="none" dirty="0">
                          <a:solidFill>
                            <a:schemeClr val="tx1"/>
                          </a:solidFill>
                        </a:rPr>
                        <a:t>Random Forest </a:t>
                      </a:r>
                      <a:endParaRPr sz="1200" b="1" u="none" strike="noStrike" cap="none" dirty="0">
                        <a:solidFill>
                          <a:schemeClr val="tx1"/>
                        </a:solidFill>
                      </a:endParaRPr>
                    </a:p>
                    <a:p>
                      <a:pPr marL="0" marR="0" lvl="0" indent="0" algn="l" rtl="0">
                        <a:spcBef>
                          <a:spcPts val="0"/>
                        </a:spcBef>
                        <a:spcAft>
                          <a:spcPts val="0"/>
                        </a:spcAft>
                        <a:buClr>
                          <a:schemeClr val="dk1"/>
                        </a:buClr>
                        <a:buSzPts val="1200"/>
                        <a:buFont typeface="Calibri"/>
                        <a:buNone/>
                      </a:pPr>
                      <a:endParaRPr sz="1200" b="1" u="none" strike="noStrike" cap="none" dirty="0">
                        <a:solidFill>
                          <a:schemeClr val="tx1"/>
                        </a:solidFill>
                      </a:endParaRPr>
                    </a:p>
                    <a:p>
                      <a:pPr marL="0" marR="0" lvl="0" indent="0" algn="l" rtl="0">
                        <a:spcBef>
                          <a:spcPts val="0"/>
                        </a:spcBef>
                        <a:spcAft>
                          <a:spcPts val="0"/>
                        </a:spcAft>
                        <a:buClr>
                          <a:schemeClr val="lt1"/>
                        </a:buClr>
                        <a:buSzPts val="1200"/>
                        <a:buFont typeface="Calibri"/>
                        <a:buNone/>
                      </a:pPr>
                      <a:r>
                        <a:rPr lang="en-US" sz="1200" b="1" u="none" strike="noStrike" cap="none" dirty="0">
                          <a:solidFill>
                            <a:schemeClr val="tx1"/>
                          </a:solidFill>
                        </a:rPr>
                        <a:t>Random Forest (Tuned)</a:t>
                      </a:r>
                      <a:endParaRPr sz="1200" b="1" u="none" strike="noStrike" cap="none" dirty="0">
                        <a:solidFill>
                          <a:schemeClr val="tx1"/>
                        </a:solidFill>
                      </a:endParaRPr>
                    </a:p>
                  </a:txBody>
                  <a:tcPr marL="91425" marR="91425" marT="91425" marB="91425"/>
                </a:tc>
                <a:tc>
                  <a:txBody>
                    <a:bodyPr/>
                    <a:lstStyle/>
                    <a:p>
                      <a:pPr marL="0" marR="0" lvl="0" indent="0" algn="ctr" rtl="0">
                        <a:spcBef>
                          <a:spcPts val="0"/>
                        </a:spcBef>
                        <a:spcAft>
                          <a:spcPts val="0"/>
                        </a:spcAft>
                        <a:buClr>
                          <a:schemeClr val="lt1"/>
                        </a:buClr>
                        <a:buSzPts val="1200"/>
                        <a:buFont typeface="Calibri"/>
                        <a:buNone/>
                      </a:pPr>
                      <a:r>
                        <a:rPr lang="en-US" sz="1200" b="1" u="none" strike="noStrike" cap="none" dirty="0">
                          <a:solidFill>
                            <a:schemeClr val="tx1"/>
                          </a:solidFill>
                        </a:rPr>
                        <a:t>0.17</a:t>
                      </a:r>
                    </a:p>
                    <a:p>
                      <a:pPr marL="0" marR="0" lvl="0" indent="0" algn="ctr" rtl="0">
                        <a:spcBef>
                          <a:spcPts val="0"/>
                        </a:spcBef>
                        <a:spcAft>
                          <a:spcPts val="0"/>
                        </a:spcAft>
                        <a:buClr>
                          <a:schemeClr val="lt1"/>
                        </a:buClr>
                        <a:buSzPts val="1200"/>
                        <a:buFont typeface="Calibri"/>
                        <a:buNone/>
                      </a:pPr>
                      <a:endParaRPr lang="en-US" sz="1200" b="1" u="none" strike="noStrike" cap="none" dirty="0">
                        <a:solidFill>
                          <a:schemeClr val="tx1"/>
                        </a:solidFill>
                      </a:endParaRPr>
                    </a:p>
                    <a:p>
                      <a:pPr marL="0" marR="0" lvl="0" indent="0" algn="ctr" defTabSz="914400" rtl="0" eaLnBrk="1" fontAlgn="auto" latinLnBrk="0" hangingPunct="1">
                        <a:lnSpc>
                          <a:spcPct val="100000"/>
                        </a:lnSpc>
                        <a:spcBef>
                          <a:spcPts val="0"/>
                        </a:spcBef>
                        <a:spcAft>
                          <a:spcPts val="0"/>
                        </a:spcAft>
                        <a:buClr>
                          <a:schemeClr val="lt1"/>
                        </a:buClr>
                        <a:buSzPts val="1200"/>
                        <a:buFont typeface="Calibri"/>
                        <a:buNone/>
                        <a:tabLst/>
                        <a:defRPr/>
                      </a:pPr>
                      <a:r>
                        <a:rPr lang="en-US" sz="1200" b="1" u="none" strike="noStrike" cap="none" dirty="0">
                          <a:solidFill>
                            <a:schemeClr val="tx1"/>
                          </a:solidFill>
                        </a:rPr>
                        <a:t>0.12</a:t>
                      </a:r>
                    </a:p>
                    <a:p>
                      <a:pPr marL="0" marR="0" lvl="0" indent="0" algn="ctr" rtl="0">
                        <a:spcBef>
                          <a:spcPts val="0"/>
                        </a:spcBef>
                        <a:spcAft>
                          <a:spcPts val="0"/>
                        </a:spcAft>
                        <a:buClr>
                          <a:schemeClr val="lt1"/>
                        </a:buClr>
                        <a:buSzPts val="1200"/>
                        <a:buFont typeface="Calibri"/>
                        <a:buNone/>
                      </a:pPr>
                      <a:endParaRPr lang="en-US" sz="1200" b="1" u="none" strike="noStrike" cap="none" dirty="0">
                        <a:solidFill>
                          <a:schemeClr val="tx1"/>
                        </a:solidFill>
                      </a:endParaRPr>
                    </a:p>
                  </a:txBody>
                  <a:tcPr marL="91425" marR="91425" marT="91425" marB="91425"/>
                </a:tc>
                <a:tc>
                  <a:txBody>
                    <a:bodyPr/>
                    <a:lstStyle/>
                    <a:p>
                      <a:pPr marL="0" marR="0" lvl="0" indent="0" algn="ctr" rtl="0">
                        <a:spcBef>
                          <a:spcPts val="0"/>
                        </a:spcBef>
                        <a:spcAft>
                          <a:spcPts val="0"/>
                        </a:spcAft>
                        <a:buClr>
                          <a:schemeClr val="lt1"/>
                        </a:buClr>
                        <a:buSzPts val="1200"/>
                        <a:buFont typeface="Calibri"/>
                        <a:buNone/>
                      </a:pPr>
                      <a:r>
                        <a:rPr lang="en-US" sz="1200" b="1" u="none" strike="noStrike" cap="none" dirty="0">
                          <a:solidFill>
                            <a:schemeClr val="tx1"/>
                          </a:solidFill>
                        </a:rPr>
                        <a:t>0.82</a:t>
                      </a:r>
                      <a:endParaRPr sz="1200" b="1" u="none" strike="noStrike" cap="none" dirty="0">
                        <a:solidFill>
                          <a:schemeClr val="tx1"/>
                        </a:solidFill>
                      </a:endParaRPr>
                    </a:p>
                    <a:p>
                      <a:pPr marL="0" marR="0" lvl="0" indent="0" algn="ctr" rtl="0">
                        <a:spcBef>
                          <a:spcPts val="0"/>
                        </a:spcBef>
                        <a:spcAft>
                          <a:spcPts val="0"/>
                        </a:spcAft>
                        <a:buClr>
                          <a:schemeClr val="dk1"/>
                        </a:buClr>
                        <a:buSzPts val="1200"/>
                        <a:buFont typeface="Calibri"/>
                        <a:buNone/>
                      </a:pPr>
                      <a:endParaRPr lang="en-US" sz="1200" b="1" u="none" strike="noStrike" cap="none" dirty="0">
                        <a:solidFill>
                          <a:schemeClr val="tx1"/>
                        </a:solidFill>
                      </a:endParaRPr>
                    </a:p>
                    <a:p>
                      <a:pPr marL="0" marR="0" lvl="0" indent="0" algn="ctr" defTabSz="914400" rtl="0" eaLnBrk="1" fontAlgn="auto" latinLnBrk="0" hangingPunct="1">
                        <a:lnSpc>
                          <a:spcPct val="100000"/>
                        </a:lnSpc>
                        <a:spcBef>
                          <a:spcPts val="0"/>
                        </a:spcBef>
                        <a:spcAft>
                          <a:spcPts val="0"/>
                        </a:spcAft>
                        <a:buClr>
                          <a:schemeClr val="dk1"/>
                        </a:buClr>
                        <a:buSzPts val="1200"/>
                        <a:buFont typeface="Calibri"/>
                        <a:buNone/>
                        <a:tabLst/>
                        <a:defRPr/>
                      </a:pPr>
                      <a:r>
                        <a:rPr lang="en-US" sz="1200" b="1" u="none" strike="noStrike" cap="none" dirty="0">
                          <a:solidFill>
                            <a:schemeClr val="tx1"/>
                          </a:solidFill>
                        </a:rPr>
                        <a:t>0.87</a:t>
                      </a:r>
                    </a:p>
                    <a:p>
                      <a:pPr marL="0" marR="0" lvl="0" indent="0" algn="ctr" rtl="0">
                        <a:spcBef>
                          <a:spcPts val="0"/>
                        </a:spcBef>
                        <a:spcAft>
                          <a:spcPts val="0"/>
                        </a:spcAft>
                        <a:buClr>
                          <a:schemeClr val="dk1"/>
                        </a:buClr>
                        <a:buSzPts val="1200"/>
                        <a:buFont typeface="Calibri"/>
                        <a:buNone/>
                      </a:pPr>
                      <a:endParaRPr sz="1200" b="1" u="none" strike="noStrike" cap="none" dirty="0">
                        <a:solidFill>
                          <a:schemeClr val="tx1"/>
                        </a:solidFill>
                      </a:endParaRPr>
                    </a:p>
                  </a:txBody>
                  <a:tcPr marL="91425" marR="91425" marT="91425" marB="91425"/>
                </a:tc>
                <a:extLst>
                  <a:ext uri="{0D108BD9-81ED-4DB2-BD59-A6C34878D82A}">
                    <a16:rowId xmlns:a16="http://schemas.microsoft.com/office/drawing/2014/main" val="10003"/>
                  </a:ext>
                </a:extLst>
              </a:tr>
              <a:tr h="621425">
                <a:tc>
                  <a:txBody>
                    <a:bodyPr/>
                    <a:lstStyle/>
                    <a:p>
                      <a:pPr marL="0" marR="0" lvl="0" indent="0" algn="l" rtl="0">
                        <a:spcBef>
                          <a:spcPts val="0"/>
                        </a:spcBef>
                        <a:spcAft>
                          <a:spcPts val="0"/>
                        </a:spcAft>
                        <a:buClr>
                          <a:schemeClr val="lt1"/>
                        </a:buClr>
                        <a:buSzPts val="1200"/>
                        <a:buFont typeface="Calibri"/>
                        <a:buNone/>
                      </a:pPr>
                      <a:r>
                        <a:rPr lang="en-US" sz="1200" b="1" u="none" strike="noStrike" cap="none" dirty="0">
                          <a:solidFill>
                            <a:schemeClr val="tx1"/>
                          </a:solidFill>
                        </a:rPr>
                        <a:t>Neural Network</a:t>
                      </a:r>
                    </a:p>
                    <a:p>
                      <a:pPr marL="0" marR="0" lvl="0" indent="0" algn="l" rtl="0">
                        <a:spcBef>
                          <a:spcPts val="0"/>
                        </a:spcBef>
                        <a:spcAft>
                          <a:spcPts val="0"/>
                        </a:spcAft>
                        <a:buClr>
                          <a:schemeClr val="lt1"/>
                        </a:buClr>
                        <a:buSzPts val="1200"/>
                        <a:buFont typeface="Calibri"/>
                        <a:buNone/>
                      </a:pPr>
                      <a:endParaRPr lang="en-US" sz="1200" b="1" u="none" strike="noStrike" cap="none" dirty="0">
                        <a:solidFill>
                          <a:schemeClr val="tx1"/>
                        </a:solidFill>
                      </a:endParaRPr>
                    </a:p>
                    <a:p>
                      <a:pPr marL="0" marR="0" lvl="0" indent="0" algn="l" defTabSz="914400" rtl="0" eaLnBrk="1" fontAlgn="auto" latinLnBrk="0" hangingPunct="1">
                        <a:lnSpc>
                          <a:spcPct val="100000"/>
                        </a:lnSpc>
                        <a:spcBef>
                          <a:spcPts val="0"/>
                        </a:spcBef>
                        <a:spcAft>
                          <a:spcPts val="0"/>
                        </a:spcAft>
                        <a:buClr>
                          <a:schemeClr val="lt1"/>
                        </a:buClr>
                        <a:buSzPts val="1200"/>
                        <a:buFont typeface="Calibri"/>
                        <a:buNone/>
                        <a:tabLst/>
                        <a:defRPr/>
                      </a:pPr>
                      <a:r>
                        <a:rPr lang="en-US" sz="1200" b="1" u="none" strike="noStrike" cap="none" dirty="0">
                          <a:solidFill>
                            <a:schemeClr val="tx1"/>
                          </a:solidFill>
                        </a:rPr>
                        <a:t>Neural Network (Tuned)</a:t>
                      </a:r>
                    </a:p>
                  </a:txBody>
                  <a:tcPr marL="91425" marR="91425" marT="91425" marB="91425"/>
                </a:tc>
                <a:tc>
                  <a:txBody>
                    <a:bodyPr/>
                    <a:lstStyle/>
                    <a:p>
                      <a:pPr marL="0" marR="0" lvl="0" indent="0" algn="ctr" rtl="0">
                        <a:spcBef>
                          <a:spcPts val="0"/>
                        </a:spcBef>
                        <a:spcAft>
                          <a:spcPts val="0"/>
                        </a:spcAft>
                        <a:buClr>
                          <a:schemeClr val="dk1"/>
                        </a:buClr>
                        <a:buSzPts val="1100"/>
                        <a:buFont typeface="Arial"/>
                        <a:buNone/>
                      </a:pPr>
                      <a:r>
                        <a:rPr lang="en-US" sz="1200" b="1" u="none" strike="noStrike" cap="none" dirty="0">
                          <a:solidFill>
                            <a:schemeClr val="tx1"/>
                          </a:solidFill>
                        </a:rPr>
                        <a:t>0.14</a:t>
                      </a:r>
                    </a:p>
                    <a:p>
                      <a:pPr marL="0" marR="0" lvl="0" indent="0" algn="ctr" rtl="0">
                        <a:spcBef>
                          <a:spcPts val="0"/>
                        </a:spcBef>
                        <a:spcAft>
                          <a:spcPts val="0"/>
                        </a:spcAft>
                        <a:buClr>
                          <a:schemeClr val="dk1"/>
                        </a:buClr>
                        <a:buSzPts val="1100"/>
                        <a:buFont typeface="Arial"/>
                        <a:buNone/>
                      </a:pPr>
                      <a:endParaRPr lang="en-US" sz="1200" b="1" u="none" strike="noStrike" cap="none" dirty="0">
                        <a:solidFill>
                          <a:schemeClr val="tx1"/>
                        </a:solidFill>
                      </a:endParaRPr>
                    </a:p>
                    <a:p>
                      <a:pPr marL="0" marR="0" lvl="0" indent="0" algn="ctr" rtl="0">
                        <a:spcBef>
                          <a:spcPts val="0"/>
                        </a:spcBef>
                        <a:spcAft>
                          <a:spcPts val="0"/>
                        </a:spcAft>
                        <a:buClr>
                          <a:schemeClr val="dk1"/>
                        </a:buClr>
                        <a:buSzPts val="1100"/>
                        <a:buFont typeface="Arial"/>
                        <a:buNone/>
                      </a:pPr>
                      <a:r>
                        <a:rPr lang="en-US" sz="1200" b="1" u="none" strike="noStrike" cap="none" dirty="0">
                          <a:solidFill>
                            <a:schemeClr val="tx1"/>
                          </a:solidFill>
                        </a:rPr>
                        <a:t>0.</a:t>
                      </a:r>
                      <a:r>
                        <a:rPr lang="en-US" sz="1200" b="1" dirty="0">
                          <a:solidFill>
                            <a:schemeClr val="tx1"/>
                          </a:solidFill>
                        </a:rPr>
                        <a:t>17</a:t>
                      </a:r>
                      <a:endParaRPr sz="800" b="1" u="none" strike="noStrike" cap="none" dirty="0">
                        <a:solidFill>
                          <a:schemeClr val="tx1"/>
                        </a:solidFill>
                        <a:highlight>
                          <a:srgbClr val="FFFFFF"/>
                        </a:highlight>
                      </a:endParaRPr>
                    </a:p>
                  </a:txBody>
                  <a:tcPr marL="91425" marR="91425" marT="91425" marB="91425"/>
                </a:tc>
                <a:tc>
                  <a:txBody>
                    <a:bodyPr/>
                    <a:lstStyle/>
                    <a:p>
                      <a:pPr marL="0" marR="0" lvl="0" indent="0" algn="ctr" rtl="0">
                        <a:spcBef>
                          <a:spcPts val="0"/>
                        </a:spcBef>
                        <a:spcAft>
                          <a:spcPts val="0"/>
                        </a:spcAft>
                        <a:buClr>
                          <a:schemeClr val="lt1"/>
                        </a:buClr>
                        <a:buSzPts val="1200"/>
                        <a:buFont typeface="Calibri"/>
                        <a:buNone/>
                      </a:pPr>
                      <a:r>
                        <a:rPr lang="en-US" sz="1200" b="1" u="none" strike="noStrike" cap="none" dirty="0">
                          <a:solidFill>
                            <a:schemeClr val="tx1"/>
                          </a:solidFill>
                        </a:rPr>
                        <a:t>0.86</a:t>
                      </a:r>
                    </a:p>
                    <a:p>
                      <a:pPr marL="0" marR="0" lvl="0" indent="0" algn="ctr" rtl="0">
                        <a:spcBef>
                          <a:spcPts val="0"/>
                        </a:spcBef>
                        <a:spcAft>
                          <a:spcPts val="0"/>
                        </a:spcAft>
                        <a:buClr>
                          <a:schemeClr val="lt1"/>
                        </a:buClr>
                        <a:buSzPts val="1200"/>
                        <a:buFont typeface="Calibri"/>
                        <a:buNone/>
                      </a:pPr>
                      <a:endParaRPr lang="en-US" sz="1200" b="1" u="none" strike="noStrike" cap="none" dirty="0">
                        <a:solidFill>
                          <a:schemeClr val="tx1"/>
                        </a:solidFill>
                      </a:endParaRPr>
                    </a:p>
                    <a:p>
                      <a:pPr marL="0" marR="0" lvl="0" indent="0" algn="ctr" rtl="0">
                        <a:spcBef>
                          <a:spcPts val="0"/>
                        </a:spcBef>
                        <a:spcAft>
                          <a:spcPts val="0"/>
                        </a:spcAft>
                        <a:buClr>
                          <a:schemeClr val="lt1"/>
                        </a:buClr>
                        <a:buSzPts val="1200"/>
                        <a:buFont typeface="Calibri"/>
                        <a:buNone/>
                      </a:pPr>
                      <a:r>
                        <a:rPr lang="en-US" sz="1200" b="1" u="none" strike="noStrike" cap="none" dirty="0">
                          <a:solidFill>
                            <a:schemeClr val="tx1"/>
                          </a:solidFill>
                        </a:rPr>
                        <a:t>0.</a:t>
                      </a:r>
                      <a:r>
                        <a:rPr lang="en-US" sz="1200" b="1" dirty="0">
                          <a:solidFill>
                            <a:schemeClr val="tx1"/>
                          </a:solidFill>
                        </a:rPr>
                        <a:t>89</a:t>
                      </a:r>
                      <a:endParaRPr sz="1200" b="1" u="none" strike="noStrike" cap="none" dirty="0">
                        <a:solidFill>
                          <a:schemeClr val="tx1"/>
                        </a:solidFill>
                      </a:endParaRPr>
                    </a:p>
                  </a:txBody>
                  <a:tcPr marL="91425" marR="91425" marT="91425" marB="91425"/>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6902617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2" name="Google Shape;232;p12"/>
          <p:cNvSpPr txBox="1"/>
          <p:nvPr/>
        </p:nvSpPr>
        <p:spPr>
          <a:xfrm>
            <a:off x="3907387" y="392577"/>
            <a:ext cx="4236488" cy="621277"/>
          </a:xfrm>
          <a:prstGeom prst="rect">
            <a:avLst/>
          </a:prstGeom>
          <a:noFill/>
          <a:ln>
            <a:noFill/>
          </a:ln>
        </p:spPr>
        <p:txBody>
          <a:bodyPr spcFirstLastPara="1" wrap="square" lIns="91425" tIns="45700" rIns="91425" bIns="45700" anchor="ctr" anchorCtr="0">
            <a:normAutofit fontScale="92500"/>
          </a:bodyPr>
          <a:lstStyle>
            <a:defPPr marR="0" lvl="0" algn="l" rtl="0">
              <a:lnSpc>
                <a:spcPct val="100000"/>
              </a:lnSpc>
              <a:spcBef>
                <a:spcPts val="0"/>
              </a:spcBef>
              <a:spcAft>
                <a:spcPts val="0"/>
              </a:spcAft>
              <a:defRPr/>
            </a:defPPr>
            <a:lvl1pPr>
              <a:buClr>
                <a:srgbClr val="0070C0"/>
              </a:buClr>
              <a:buSzPts val="3600"/>
              <a:buFont typeface="Calibri"/>
              <a:buNone/>
              <a:defRPr sz="2600">
                <a:solidFill>
                  <a:srgbClr val="0070C0"/>
                </a:solidFill>
                <a:latin typeface="Calibri"/>
                <a:ea typeface="Calibri"/>
                <a:cs typeface="Calibri"/>
              </a:defRPr>
            </a:lvl1pPr>
            <a:lvl2pPr>
              <a:buSzPts val="1400"/>
              <a:buNone/>
              <a:defRPr sz="1800"/>
            </a:lvl2pPr>
            <a:lvl3pPr>
              <a:buSzPts val="1400"/>
              <a:buNone/>
              <a:defRPr sz="1800"/>
            </a:lvl3pPr>
            <a:lvl4pPr>
              <a:buSzPts val="1400"/>
              <a:buNone/>
              <a:defRPr sz="1800"/>
            </a:lvl4pPr>
            <a:lvl5pPr>
              <a:buSzPts val="1400"/>
              <a:buNone/>
              <a:defRPr sz="1800"/>
            </a:lvl5pPr>
            <a:lvl6pPr>
              <a:buSzPts val="1400"/>
              <a:buNone/>
              <a:defRPr sz="1800"/>
            </a:lvl6pPr>
            <a:lvl7pPr>
              <a:buSzPts val="1400"/>
              <a:buNone/>
              <a:defRPr sz="1800"/>
            </a:lvl7pPr>
            <a:lvl8pPr>
              <a:buSzPts val="1400"/>
              <a:buNone/>
              <a:defRPr sz="1800"/>
            </a:lvl8pPr>
            <a:lvl9pPr>
              <a:buSzPts val="1400"/>
              <a:buNone/>
              <a:defRPr sz="1800"/>
            </a:lvl9pPr>
          </a:lstStyle>
          <a:p>
            <a:r>
              <a:rPr lang="en-US" sz="2800" dirty="0">
                <a:sym typeface="Calibri"/>
              </a:rPr>
              <a:t>SUMMARY &amp; CONCLUSIONS</a:t>
            </a:r>
            <a:endParaRPr sz="2800" dirty="0"/>
          </a:p>
        </p:txBody>
      </p:sp>
      <p:sp>
        <p:nvSpPr>
          <p:cNvPr id="4" name="Google Shape;218;g81bc58510e_0_0">
            <a:extLst>
              <a:ext uri="{FF2B5EF4-FFF2-40B4-BE49-F238E27FC236}">
                <a16:creationId xmlns:a16="http://schemas.microsoft.com/office/drawing/2014/main" id="{06379FBB-448C-4F27-8E22-4436185A23D4}"/>
              </a:ext>
            </a:extLst>
          </p:cNvPr>
          <p:cNvSpPr txBox="1">
            <a:spLocks/>
          </p:cNvSpPr>
          <p:nvPr/>
        </p:nvSpPr>
        <p:spPr>
          <a:xfrm>
            <a:off x="304555" y="1733550"/>
            <a:ext cx="8510587" cy="2874498"/>
          </a:xfrm>
          <a:prstGeom prst="rect">
            <a:avLst/>
          </a:prstGeom>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57200" indent="-457200" algn="just">
              <a:buClr>
                <a:schemeClr val="bg1"/>
              </a:buClr>
              <a:buFont typeface="Wingdings" panose="05000000000000000000" pitchFamily="2" charset="2"/>
              <a:buChar char="q"/>
            </a:pPr>
            <a:r>
              <a:rPr lang="en-US" sz="1600" dirty="0">
                <a:solidFill>
                  <a:schemeClr val="bg1"/>
                </a:solidFill>
              </a:rPr>
              <a:t>Production data from the Volve Field was properly conditioned and used in the different Machine Leaning models to predict downhole pressure from wellhead variables.</a:t>
            </a:r>
          </a:p>
          <a:p>
            <a:pPr marL="457200" indent="-457200" algn="just">
              <a:buClr>
                <a:schemeClr val="bg1"/>
              </a:buClr>
              <a:buFont typeface="Wingdings" panose="05000000000000000000" pitchFamily="2" charset="2"/>
              <a:buChar char="q"/>
            </a:pPr>
            <a:endParaRPr lang="en-US" sz="1600" dirty="0">
              <a:solidFill>
                <a:schemeClr val="bg1"/>
              </a:solidFill>
            </a:endParaRPr>
          </a:p>
          <a:p>
            <a:pPr marL="857250" lvl="2" indent="-400050" algn="just">
              <a:buClr>
                <a:schemeClr val="bg1"/>
              </a:buClr>
              <a:buFont typeface="Wingdings" panose="05000000000000000000" pitchFamily="2" charset="2"/>
              <a:buChar char="q"/>
            </a:pPr>
            <a:r>
              <a:rPr lang="en-US" dirty="0">
                <a:solidFill>
                  <a:schemeClr val="bg1"/>
                </a:solidFill>
              </a:rPr>
              <a:t>Neural Network method provided the best predictability followed by Random Forrest Method. </a:t>
            </a:r>
          </a:p>
          <a:p>
            <a:pPr marL="857250" indent="-400050" algn="just">
              <a:buClr>
                <a:schemeClr val="bg1"/>
              </a:buClr>
              <a:buFont typeface="Wingdings" panose="05000000000000000000" pitchFamily="2" charset="2"/>
              <a:buChar char="q"/>
            </a:pPr>
            <a:endParaRPr lang="en-US" dirty="0">
              <a:solidFill>
                <a:schemeClr val="bg1"/>
              </a:solidFill>
            </a:endParaRPr>
          </a:p>
          <a:p>
            <a:pPr marL="857250" indent="-400050" algn="just">
              <a:buClr>
                <a:schemeClr val="bg1"/>
              </a:buClr>
              <a:buFont typeface="Wingdings" panose="05000000000000000000" pitchFamily="2" charset="2"/>
              <a:buChar char="q"/>
            </a:pPr>
            <a:r>
              <a:rPr lang="en-US" dirty="0">
                <a:solidFill>
                  <a:schemeClr val="bg1"/>
                </a:solidFill>
              </a:rPr>
              <a:t>Multilinear regression method with low correlation coefficient provided  no conclusive outcome.</a:t>
            </a:r>
          </a:p>
          <a:p>
            <a:pPr marL="457200" indent="-457200" algn="just">
              <a:buClr>
                <a:schemeClr val="bg1"/>
              </a:buClr>
              <a:buFont typeface="Wingdings" panose="05000000000000000000" pitchFamily="2" charset="2"/>
              <a:buChar char="q"/>
            </a:pPr>
            <a:endParaRPr lang="en-US" sz="1800" dirty="0">
              <a:solidFill>
                <a:schemeClr val="bg1"/>
              </a:solidFill>
            </a:endParaRPr>
          </a:p>
          <a:p>
            <a:pPr marL="457200" indent="-457200" algn="just">
              <a:buClr>
                <a:schemeClr val="bg1"/>
              </a:buClr>
              <a:buFont typeface="Wingdings" panose="05000000000000000000" pitchFamily="2" charset="2"/>
              <a:buChar char="q"/>
            </a:pPr>
            <a:r>
              <a:rPr lang="en-US" sz="1600" dirty="0">
                <a:solidFill>
                  <a:schemeClr val="bg1"/>
                </a:solidFill>
              </a:rPr>
              <a:t>The study demonstrates that prediction of downhole pressure from wellhead variables using ‘Tuned Neural Network (ML)’ can replace downhole pressure gauges in the Volve Field and it could be potentially extended to other oil producing wells in the world. </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2"/>
          <p:cNvSpPr txBox="1">
            <a:spLocks noGrp="1"/>
          </p:cNvSpPr>
          <p:nvPr>
            <p:ph type="title"/>
          </p:nvPr>
        </p:nvSpPr>
        <p:spPr>
          <a:xfrm>
            <a:off x="1804238" y="269903"/>
            <a:ext cx="7029876" cy="621277"/>
          </a:xfrm>
          <a:prstGeom prst="rect">
            <a:avLst/>
          </a:prstGeom>
          <a:noFill/>
          <a:ln>
            <a:noFill/>
          </a:ln>
        </p:spPr>
        <p:txBody>
          <a:bodyPr spcFirstLastPara="1" wrap="square" lIns="91425" tIns="45700" rIns="91425" bIns="45700" anchor="ctr" anchorCtr="0">
            <a:normAutofit/>
          </a:bodyPr>
          <a:lstStyle/>
          <a:p>
            <a:r>
              <a:rPr lang="en-US" sz="2600" dirty="0">
                <a:sym typeface="Arial"/>
              </a:rPr>
              <a:t>OBJECTIVE</a:t>
            </a:r>
            <a:endParaRPr sz="2600" dirty="0">
              <a:sym typeface="Arial"/>
            </a:endParaRPr>
          </a:p>
        </p:txBody>
      </p:sp>
      <p:grpSp>
        <p:nvGrpSpPr>
          <p:cNvPr id="105" name="Google Shape;105;p2"/>
          <p:cNvGrpSpPr/>
          <p:nvPr/>
        </p:nvGrpSpPr>
        <p:grpSpPr>
          <a:xfrm>
            <a:off x="5244663" y="227863"/>
            <a:ext cx="3929203" cy="4775550"/>
            <a:chOff x="5202165" y="-144515"/>
            <a:chExt cx="3963402" cy="4969689"/>
          </a:xfrm>
        </p:grpSpPr>
        <p:grpSp>
          <p:nvGrpSpPr>
            <p:cNvPr id="106" name="Google Shape;106;p2"/>
            <p:cNvGrpSpPr/>
            <p:nvPr/>
          </p:nvGrpSpPr>
          <p:grpSpPr>
            <a:xfrm>
              <a:off x="5202165" y="-144515"/>
              <a:ext cx="3146510" cy="4969689"/>
              <a:chOff x="5202165" y="-144515"/>
              <a:chExt cx="3146510" cy="4969689"/>
            </a:xfrm>
          </p:grpSpPr>
          <p:pic>
            <p:nvPicPr>
              <p:cNvPr id="107" name="Google Shape;107;p2"/>
              <p:cNvPicPr preferRelativeResize="0"/>
              <p:nvPr/>
            </p:nvPicPr>
            <p:blipFill rotWithShape="1">
              <a:blip r:embed="rId3">
                <a:alphaModFix/>
              </a:blip>
              <a:srcRect l="30021" t="1812" r="2910"/>
              <a:stretch/>
            </p:blipFill>
            <p:spPr>
              <a:xfrm>
                <a:off x="5552160" y="-49182"/>
                <a:ext cx="2257964" cy="4874356"/>
              </a:xfrm>
              <a:prstGeom prst="rect">
                <a:avLst/>
              </a:prstGeom>
              <a:noFill/>
              <a:ln>
                <a:noFill/>
              </a:ln>
            </p:spPr>
          </p:pic>
          <p:pic>
            <p:nvPicPr>
              <p:cNvPr id="108" name="Google Shape;108;p2"/>
              <p:cNvPicPr preferRelativeResize="0"/>
              <p:nvPr/>
            </p:nvPicPr>
            <p:blipFill rotWithShape="1">
              <a:blip r:embed="rId4">
                <a:alphaModFix/>
              </a:blip>
              <a:srcRect l="7856" t="7708"/>
              <a:stretch/>
            </p:blipFill>
            <p:spPr>
              <a:xfrm>
                <a:off x="5202165" y="-144515"/>
                <a:ext cx="1226425" cy="823457"/>
              </a:xfrm>
              <a:prstGeom prst="rect">
                <a:avLst/>
              </a:prstGeom>
              <a:noFill/>
              <a:ln>
                <a:noFill/>
              </a:ln>
            </p:spPr>
          </p:pic>
          <p:pic>
            <p:nvPicPr>
              <p:cNvPr id="109" name="Google Shape;109;p2"/>
              <p:cNvPicPr preferRelativeResize="0"/>
              <p:nvPr/>
            </p:nvPicPr>
            <p:blipFill rotWithShape="1">
              <a:blip r:embed="rId4">
                <a:alphaModFix/>
              </a:blip>
              <a:srcRect t="18409"/>
              <a:stretch/>
            </p:blipFill>
            <p:spPr>
              <a:xfrm rot="5400000">
                <a:off x="5980593" y="1675426"/>
                <a:ext cx="3364564" cy="1371600"/>
              </a:xfrm>
              <a:prstGeom prst="rect">
                <a:avLst/>
              </a:prstGeom>
              <a:noFill/>
              <a:ln>
                <a:noFill/>
              </a:ln>
            </p:spPr>
          </p:pic>
          <p:pic>
            <p:nvPicPr>
              <p:cNvPr id="110" name="Google Shape;110;p2"/>
              <p:cNvPicPr preferRelativeResize="0"/>
              <p:nvPr/>
            </p:nvPicPr>
            <p:blipFill rotWithShape="1">
              <a:blip r:embed="rId4">
                <a:alphaModFix/>
              </a:blip>
              <a:srcRect/>
              <a:stretch/>
            </p:blipFill>
            <p:spPr>
              <a:xfrm>
                <a:off x="6858000" y="442912"/>
                <a:ext cx="1485900" cy="138113"/>
              </a:xfrm>
              <a:prstGeom prst="rect">
                <a:avLst/>
              </a:prstGeom>
              <a:noFill/>
              <a:ln>
                <a:noFill/>
              </a:ln>
            </p:spPr>
          </p:pic>
          <p:pic>
            <p:nvPicPr>
              <p:cNvPr id="111" name="Google Shape;111;p2"/>
              <p:cNvPicPr preferRelativeResize="0"/>
              <p:nvPr/>
            </p:nvPicPr>
            <p:blipFill rotWithShape="1">
              <a:blip r:embed="rId4">
                <a:alphaModFix/>
              </a:blip>
              <a:srcRect/>
              <a:stretch/>
            </p:blipFill>
            <p:spPr>
              <a:xfrm rot="5400000">
                <a:off x="7988062" y="2427081"/>
                <a:ext cx="500332" cy="213899"/>
              </a:xfrm>
              <a:prstGeom prst="rect">
                <a:avLst/>
              </a:prstGeom>
              <a:noFill/>
              <a:ln>
                <a:noFill/>
              </a:ln>
            </p:spPr>
          </p:pic>
          <p:pic>
            <p:nvPicPr>
              <p:cNvPr id="112" name="Google Shape;112;p2"/>
              <p:cNvPicPr preferRelativeResize="0"/>
              <p:nvPr/>
            </p:nvPicPr>
            <p:blipFill rotWithShape="1">
              <a:blip r:embed="rId4">
                <a:alphaModFix/>
              </a:blip>
              <a:srcRect/>
              <a:stretch/>
            </p:blipFill>
            <p:spPr>
              <a:xfrm rot="5400000">
                <a:off x="7988061" y="3283951"/>
                <a:ext cx="500332" cy="213899"/>
              </a:xfrm>
              <a:prstGeom prst="rect">
                <a:avLst/>
              </a:prstGeom>
              <a:noFill/>
              <a:ln>
                <a:noFill/>
              </a:ln>
            </p:spPr>
          </p:pic>
          <p:pic>
            <p:nvPicPr>
              <p:cNvPr id="113" name="Google Shape;113;p2"/>
              <p:cNvPicPr preferRelativeResize="0"/>
              <p:nvPr/>
            </p:nvPicPr>
            <p:blipFill rotWithShape="1">
              <a:blip r:embed="rId4">
                <a:alphaModFix/>
              </a:blip>
              <a:srcRect/>
              <a:stretch/>
            </p:blipFill>
            <p:spPr>
              <a:xfrm rot="5400000">
                <a:off x="7457733" y="2927414"/>
                <a:ext cx="500332" cy="213899"/>
              </a:xfrm>
              <a:prstGeom prst="rect">
                <a:avLst/>
              </a:prstGeom>
              <a:noFill/>
              <a:ln>
                <a:noFill/>
              </a:ln>
            </p:spPr>
          </p:pic>
          <p:pic>
            <p:nvPicPr>
              <p:cNvPr id="114" name="Google Shape;114;p2"/>
              <p:cNvPicPr preferRelativeResize="0"/>
              <p:nvPr/>
            </p:nvPicPr>
            <p:blipFill rotWithShape="1">
              <a:blip r:embed="rId4">
                <a:alphaModFix/>
              </a:blip>
              <a:srcRect/>
              <a:stretch/>
            </p:blipFill>
            <p:spPr>
              <a:xfrm rot="5400000">
                <a:off x="7457733" y="4325187"/>
                <a:ext cx="500332" cy="213899"/>
              </a:xfrm>
              <a:prstGeom prst="rect">
                <a:avLst/>
              </a:prstGeom>
              <a:noFill/>
              <a:ln>
                <a:noFill/>
              </a:ln>
            </p:spPr>
          </p:pic>
          <p:pic>
            <p:nvPicPr>
              <p:cNvPr id="115" name="Google Shape;115;p2"/>
              <p:cNvPicPr preferRelativeResize="0"/>
              <p:nvPr/>
            </p:nvPicPr>
            <p:blipFill rotWithShape="1">
              <a:blip r:embed="rId4">
                <a:alphaModFix/>
              </a:blip>
              <a:srcRect/>
              <a:stretch/>
            </p:blipFill>
            <p:spPr>
              <a:xfrm>
                <a:off x="6681142" y="173233"/>
                <a:ext cx="915969" cy="134800"/>
              </a:xfrm>
              <a:prstGeom prst="rect">
                <a:avLst/>
              </a:prstGeom>
              <a:noFill/>
              <a:ln>
                <a:noFill/>
              </a:ln>
            </p:spPr>
          </p:pic>
          <p:pic>
            <p:nvPicPr>
              <p:cNvPr id="116" name="Google Shape;116;p2"/>
              <p:cNvPicPr preferRelativeResize="0"/>
              <p:nvPr/>
            </p:nvPicPr>
            <p:blipFill rotWithShape="1">
              <a:blip r:embed="rId4">
                <a:alphaModFix/>
              </a:blip>
              <a:srcRect/>
              <a:stretch/>
            </p:blipFill>
            <p:spPr>
              <a:xfrm>
                <a:off x="7023923" y="521655"/>
                <a:ext cx="500332" cy="213899"/>
              </a:xfrm>
              <a:prstGeom prst="rect">
                <a:avLst/>
              </a:prstGeom>
              <a:noFill/>
              <a:ln>
                <a:noFill/>
              </a:ln>
            </p:spPr>
          </p:pic>
        </p:grpSp>
        <p:sp>
          <p:nvSpPr>
            <p:cNvPr id="117" name="Google Shape;117;p2"/>
            <p:cNvSpPr txBox="1"/>
            <p:nvPr/>
          </p:nvSpPr>
          <p:spPr>
            <a:xfrm>
              <a:off x="7310888" y="3843416"/>
              <a:ext cx="1854679" cy="73375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100" b="1">
                  <a:solidFill>
                    <a:srgbClr val="0000CC"/>
                  </a:solidFill>
                  <a:latin typeface="Calibri"/>
                  <a:ea typeface="Calibri"/>
                  <a:cs typeface="Calibri"/>
                  <a:sym typeface="Calibri"/>
                </a:rPr>
                <a:t>Average </a:t>
              </a:r>
              <a:r>
                <a:rPr lang="en-US" sz="1200" b="1">
                  <a:solidFill>
                    <a:srgbClr val="0000CC"/>
                  </a:solidFill>
                  <a:latin typeface="Calibri"/>
                  <a:ea typeface="Calibri"/>
                  <a:cs typeface="Calibri"/>
                  <a:sym typeface="Calibri"/>
                </a:rPr>
                <a:t>Downhole</a:t>
              </a:r>
              <a:r>
                <a:rPr lang="en-US" sz="1100" b="1">
                  <a:solidFill>
                    <a:srgbClr val="0000CC"/>
                  </a:solidFill>
                  <a:latin typeface="Calibri"/>
                  <a:ea typeface="Calibri"/>
                  <a:cs typeface="Calibri"/>
                  <a:sym typeface="Calibri"/>
                </a:rPr>
                <a:t> </a:t>
              </a:r>
              <a:endParaRPr/>
            </a:p>
            <a:p>
              <a:pPr marL="0" marR="0" lvl="0" indent="0" algn="ctr" rtl="0">
                <a:spcBef>
                  <a:spcPts val="0"/>
                </a:spcBef>
                <a:spcAft>
                  <a:spcPts val="0"/>
                </a:spcAft>
                <a:buNone/>
              </a:pPr>
              <a:r>
                <a:rPr lang="en-US" sz="1200" b="1">
                  <a:solidFill>
                    <a:srgbClr val="0000CC"/>
                  </a:solidFill>
                  <a:latin typeface="Calibri"/>
                  <a:ea typeface="Calibri"/>
                  <a:cs typeface="Calibri"/>
                  <a:sym typeface="Calibri"/>
                </a:rPr>
                <a:t>Pressure</a:t>
              </a:r>
              <a:endParaRPr/>
            </a:p>
            <a:p>
              <a:pPr marL="0" marR="0" lvl="0" indent="0" algn="ctr" rtl="0">
                <a:spcBef>
                  <a:spcPts val="0"/>
                </a:spcBef>
                <a:spcAft>
                  <a:spcPts val="0"/>
                </a:spcAft>
                <a:buNone/>
              </a:pPr>
              <a:r>
                <a:rPr lang="en-US" sz="1100" b="1">
                  <a:solidFill>
                    <a:srgbClr val="0000CC"/>
                  </a:solidFill>
                  <a:latin typeface="Calibri"/>
                  <a:ea typeface="Calibri"/>
                  <a:cs typeface="Calibri"/>
                  <a:sym typeface="Calibri"/>
                </a:rPr>
                <a:t>(Target </a:t>
              </a:r>
              <a:r>
                <a:rPr lang="en-US" sz="1200" b="1">
                  <a:solidFill>
                    <a:srgbClr val="0000CC"/>
                  </a:solidFill>
                  <a:latin typeface="Calibri"/>
                  <a:ea typeface="Calibri"/>
                  <a:cs typeface="Calibri"/>
                  <a:sym typeface="Calibri"/>
                </a:rPr>
                <a:t>Variable</a:t>
              </a:r>
              <a:r>
                <a:rPr lang="en-US" sz="1100" b="1">
                  <a:solidFill>
                    <a:srgbClr val="0000CC"/>
                  </a:solidFill>
                  <a:latin typeface="Calibri"/>
                  <a:ea typeface="Calibri"/>
                  <a:cs typeface="Calibri"/>
                  <a:sym typeface="Calibri"/>
                </a:rPr>
                <a:t>)</a:t>
              </a:r>
              <a:endParaRPr/>
            </a:p>
          </p:txBody>
        </p:sp>
        <p:sp>
          <p:nvSpPr>
            <p:cNvPr id="118" name="Google Shape;118;p2"/>
            <p:cNvSpPr txBox="1"/>
            <p:nvPr/>
          </p:nvSpPr>
          <p:spPr>
            <a:xfrm>
              <a:off x="7149673" y="109084"/>
              <a:ext cx="1854678" cy="480433"/>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b="1">
                  <a:solidFill>
                    <a:srgbClr val="0000CC"/>
                  </a:solidFill>
                  <a:latin typeface="Calibri"/>
                  <a:ea typeface="Calibri"/>
                  <a:cs typeface="Calibri"/>
                  <a:sym typeface="Calibri"/>
                </a:rPr>
                <a:t>Well Head</a:t>
              </a:r>
              <a:r>
                <a:rPr lang="en-US" sz="1200">
                  <a:solidFill>
                    <a:srgbClr val="002060"/>
                  </a:solidFill>
                  <a:latin typeface="Calibri"/>
                  <a:ea typeface="Calibri"/>
                  <a:cs typeface="Calibri"/>
                  <a:sym typeface="Calibri"/>
                </a:rPr>
                <a:t> </a:t>
              </a:r>
              <a:r>
                <a:rPr lang="en-US" sz="1200" b="1">
                  <a:solidFill>
                    <a:srgbClr val="0000CC"/>
                  </a:solidFill>
                  <a:latin typeface="Calibri"/>
                  <a:ea typeface="Calibri"/>
                  <a:cs typeface="Calibri"/>
                  <a:sym typeface="Calibri"/>
                </a:rPr>
                <a:t>Measurements</a:t>
              </a:r>
              <a:endParaRPr/>
            </a:p>
            <a:p>
              <a:pPr marL="0" marR="0" lvl="0" indent="0" algn="ctr" rtl="0">
                <a:spcBef>
                  <a:spcPts val="0"/>
                </a:spcBef>
                <a:spcAft>
                  <a:spcPts val="0"/>
                </a:spcAft>
                <a:buNone/>
              </a:pPr>
              <a:r>
                <a:rPr lang="en-US" sz="1200">
                  <a:solidFill>
                    <a:srgbClr val="002060"/>
                  </a:solidFill>
                  <a:latin typeface="Calibri"/>
                  <a:ea typeface="Calibri"/>
                  <a:cs typeface="Calibri"/>
                  <a:sym typeface="Calibri"/>
                </a:rPr>
                <a:t>(</a:t>
              </a:r>
              <a:r>
                <a:rPr lang="en-US" sz="1200" b="1">
                  <a:solidFill>
                    <a:srgbClr val="0000CC"/>
                  </a:solidFill>
                  <a:latin typeface="Calibri"/>
                  <a:ea typeface="Calibri"/>
                  <a:cs typeface="Calibri"/>
                  <a:sym typeface="Calibri"/>
                </a:rPr>
                <a:t>Input Variables</a:t>
              </a:r>
              <a:r>
                <a:rPr lang="en-US" sz="1200">
                  <a:solidFill>
                    <a:srgbClr val="002060"/>
                  </a:solidFill>
                  <a:latin typeface="Calibri"/>
                  <a:ea typeface="Calibri"/>
                  <a:cs typeface="Calibri"/>
                  <a:sym typeface="Calibri"/>
                </a:rPr>
                <a:t>)</a:t>
              </a:r>
              <a:endParaRPr/>
            </a:p>
          </p:txBody>
        </p:sp>
      </p:grpSp>
      <p:sp>
        <p:nvSpPr>
          <p:cNvPr id="119" name="Google Shape;119;p2"/>
          <p:cNvSpPr txBox="1">
            <a:spLocks noGrp="1"/>
          </p:cNvSpPr>
          <p:nvPr>
            <p:ph type="body" idx="1"/>
          </p:nvPr>
        </p:nvSpPr>
        <p:spPr>
          <a:xfrm>
            <a:off x="2013699" y="1501295"/>
            <a:ext cx="3489434" cy="2695464"/>
          </a:xfrm>
          <a:prstGeom prst="rect">
            <a:avLst/>
          </a:prstGeom>
          <a:noFill/>
          <a:ln>
            <a:noFill/>
          </a:ln>
        </p:spPr>
        <p:txBody>
          <a:bodyPr spcFirstLastPara="1" wrap="square" lIns="91425" tIns="45700" rIns="91425" bIns="45700" anchor="t" anchorCtr="0">
            <a:noAutofit/>
          </a:bodyPr>
          <a:lstStyle/>
          <a:p>
            <a:pPr marL="342900" lvl="0" indent="-342900" algn="just" rtl="0">
              <a:spcBef>
                <a:spcPts val="0"/>
              </a:spcBef>
              <a:spcAft>
                <a:spcPts val="0"/>
              </a:spcAft>
              <a:buClr>
                <a:srgbClr val="002060"/>
              </a:buClr>
              <a:buSzPts val="1800"/>
              <a:buChar char="•"/>
            </a:pPr>
            <a:r>
              <a:rPr lang="en-US" sz="1800"/>
              <a:t>Predict downhole pressure from wellhead data for the feasibilities of : </a:t>
            </a:r>
            <a:endParaRPr/>
          </a:p>
          <a:p>
            <a:pPr marL="742950" lvl="1" indent="-285750" algn="just" rtl="0">
              <a:spcBef>
                <a:spcPts val="320"/>
              </a:spcBef>
              <a:spcAft>
                <a:spcPts val="0"/>
              </a:spcAft>
              <a:buClr>
                <a:srgbClr val="002060"/>
              </a:buClr>
              <a:buSzPts val="1600"/>
              <a:buChar char="–"/>
            </a:pPr>
            <a:r>
              <a:rPr lang="en-US" sz="1600"/>
              <a:t>Well completion without downhole gauges. </a:t>
            </a:r>
            <a:endParaRPr/>
          </a:p>
          <a:p>
            <a:pPr marL="742950" lvl="1" indent="-285750" algn="just" rtl="0">
              <a:spcBef>
                <a:spcPts val="320"/>
              </a:spcBef>
              <a:spcAft>
                <a:spcPts val="0"/>
              </a:spcAft>
              <a:buClr>
                <a:srgbClr val="002060"/>
              </a:buClr>
              <a:buSzPts val="1600"/>
              <a:buChar char="–"/>
            </a:pPr>
            <a:r>
              <a:rPr lang="en-US" sz="1600"/>
              <a:t>Reduction of the completion cost.</a:t>
            </a:r>
            <a:endParaRPr/>
          </a:p>
          <a:p>
            <a:pPr marL="742950" lvl="1" indent="-285750" algn="just" rtl="0">
              <a:spcBef>
                <a:spcPts val="600"/>
              </a:spcBef>
              <a:spcAft>
                <a:spcPts val="0"/>
              </a:spcAft>
              <a:buClr>
                <a:srgbClr val="002060"/>
              </a:buClr>
              <a:buSzPts val="1600"/>
              <a:buChar char="–"/>
            </a:pPr>
            <a:r>
              <a:rPr lang="en-US" sz="1600"/>
              <a:t>Avoiding shutdown time for gauge/sensor maintenance.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3" name="Title 3">
            <a:extLst>
              <a:ext uri="{FF2B5EF4-FFF2-40B4-BE49-F238E27FC236}">
                <a16:creationId xmlns:a16="http://schemas.microsoft.com/office/drawing/2014/main" id="{59766F62-5EC0-4173-AA7F-6F8860FEDC93}"/>
              </a:ext>
            </a:extLst>
          </p:cNvPr>
          <p:cNvSpPr txBox="1">
            <a:spLocks/>
          </p:cNvSpPr>
          <p:nvPr/>
        </p:nvSpPr>
        <p:spPr>
          <a:xfrm>
            <a:off x="1804238" y="264322"/>
            <a:ext cx="7029876" cy="621277"/>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70C0"/>
              </a:buClr>
              <a:buSzPts val="3600"/>
              <a:buFont typeface="Calibri"/>
              <a:buNone/>
              <a:defRPr sz="3600" b="0" i="0" u="none" strike="noStrike" cap="none">
                <a:solidFill>
                  <a:srgbClr val="0070C0"/>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sz="2600" dirty="0"/>
              <a:t>DATA SOURCE</a:t>
            </a:r>
          </a:p>
        </p:txBody>
      </p:sp>
      <p:pic>
        <p:nvPicPr>
          <p:cNvPr id="125" name="Google Shape;125;p3"/>
          <p:cNvPicPr preferRelativeResize="0"/>
          <p:nvPr/>
        </p:nvPicPr>
        <p:blipFill rotWithShape="1">
          <a:blip r:embed="rId3">
            <a:alphaModFix/>
          </a:blip>
          <a:srcRect l="27223" t="10685" r="25208" b="10293"/>
          <a:stretch/>
        </p:blipFill>
        <p:spPr>
          <a:xfrm>
            <a:off x="5581038" y="1364144"/>
            <a:ext cx="3253076" cy="3039689"/>
          </a:xfrm>
          <a:prstGeom prst="rect">
            <a:avLst/>
          </a:prstGeom>
          <a:noFill/>
          <a:ln>
            <a:noFill/>
          </a:ln>
          <a:effectLst>
            <a:outerShdw blurRad="190500" algn="tl" rotWithShape="0">
              <a:srgbClr val="000000">
                <a:alpha val="69803"/>
              </a:srgbClr>
            </a:outerShdw>
          </a:effectLst>
        </p:spPr>
      </p:pic>
      <p:pic>
        <p:nvPicPr>
          <p:cNvPr id="126" name="Google Shape;126;p3"/>
          <p:cNvPicPr preferRelativeResize="0"/>
          <p:nvPr/>
        </p:nvPicPr>
        <p:blipFill rotWithShape="1">
          <a:blip r:embed="rId3">
            <a:alphaModFix/>
          </a:blip>
          <a:srcRect l="41746" t="54323" r="38735" b="41305"/>
          <a:stretch/>
        </p:blipFill>
        <p:spPr>
          <a:xfrm>
            <a:off x="7027481" y="2659118"/>
            <a:ext cx="834258" cy="105103"/>
          </a:xfrm>
          <a:prstGeom prst="rect">
            <a:avLst/>
          </a:prstGeom>
          <a:noFill/>
          <a:ln>
            <a:noFill/>
          </a:ln>
        </p:spPr>
      </p:pic>
      <p:sp>
        <p:nvSpPr>
          <p:cNvPr id="127" name="Google Shape;127;p3"/>
          <p:cNvSpPr txBox="1"/>
          <p:nvPr/>
        </p:nvSpPr>
        <p:spPr>
          <a:xfrm>
            <a:off x="6841274" y="2571750"/>
            <a:ext cx="829073" cy="2616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100" b="1">
                <a:solidFill>
                  <a:srgbClr val="FFFF00"/>
                </a:solidFill>
                <a:latin typeface="Calibri"/>
                <a:ea typeface="Calibri"/>
                <a:cs typeface="Calibri"/>
                <a:sym typeface="Calibri"/>
              </a:rPr>
              <a:t>Volve Field</a:t>
            </a:r>
            <a:endParaRPr/>
          </a:p>
        </p:txBody>
      </p:sp>
      <p:sp>
        <p:nvSpPr>
          <p:cNvPr id="128" name="Google Shape;128;p3"/>
          <p:cNvSpPr txBox="1">
            <a:spLocks noGrp="1"/>
          </p:cNvSpPr>
          <p:nvPr>
            <p:ph type="body" idx="1"/>
          </p:nvPr>
        </p:nvSpPr>
        <p:spPr>
          <a:xfrm>
            <a:off x="2013699" y="1501295"/>
            <a:ext cx="3489434" cy="2695464"/>
          </a:xfrm>
          <a:prstGeom prst="rect">
            <a:avLst/>
          </a:prstGeom>
          <a:noFill/>
          <a:ln>
            <a:noFill/>
          </a:ln>
        </p:spPr>
        <p:txBody>
          <a:bodyPr spcFirstLastPara="1" wrap="square" lIns="91425" tIns="45700" rIns="91425" bIns="45700" anchor="t" anchorCtr="0">
            <a:noAutofit/>
          </a:bodyPr>
          <a:lstStyle/>
          <a:p>
            <a:pPr marL="342900" lvl="0" indent="-342900" algn="just" rtl="0">
              <a:spcBef>
                <a:spcPts val="0"/>
              </a:spcBef>
              <a:spcAft>
                <a:spcPts val="0"/>
              </a:spcAft>
              <a:buClr>
                <a:srgbClr val="002060"/>
              </a:buClr>
              <a:buSzPts val="1800"/>
              <a:buChar char="•"/>
            </a:pPr>
            <a:r>
              <a:rPr lang="en-US" sz="1800" dirty="0"/>
              <a:t>Production data from the Volve Field, North Sea. </a:t>
            </a:r>
            <a:endParaRPr dirty="0"/>
          </a:p>
          <a:p>
            <a:pPr marL="742950" lvl="1" indent="-285750" algn="just" rtl="0">
              <a:spcBef>
                <a:spcPts val="320"/>
              </a:spcBef>
              <a:spcAft>
                <a:spcPts val="0"/>
              </a:spcAft>
              <a:buClr>
                <a:srgbClr val="002060"/>
              </a:buClr>
              <a:buSzPts val="1600"/>
              <a:buChar char="–"/>
            </a:pPr>
            <a:r>
              <a:rPr lang="en-US" sz="1600" dirty="0"/>
              <a:t>Released by Equinor in 2018. </a:t>
            </a:r>
            <a:endParaRPr dirty="0"/>
          </a:p>
          <a:p>
            <a:pPr marL="742950" lvl="1" indent="-285750" algn="just" rtl="0">
              <a:spcBef>
                <a:spcPts val="320"/>
              </a:spcBef>
              <a:spcAft>
                <a:spcPts val="0"/>
              </a:spcAft>
              <a:buClr>
                <a:srgbClr val="002060"/>
              </a:buClr>
              <a:buSzPts val="1600"/>
              <a:buChar char="–"/>
            </a:pPr>
            <a:r>
              <a:rPr lang="en-US" sz="1600" dirty="0"/>
              <a:t>Structured data from five production wells.</a:t>
            </a:r>
            <a:endParaRPr dirty="0"/>
          </a:p>
          <a:p>
            <a:pPr marL="742950" lvl="1" indent="-285750" algn="just" rtl="0">
              <a:spcBef>
                <a:spcPts val="600"/>
              </a:spcBef>
              <a:spcAft>
                <a:spcPts val="0"/>
              </a:spcAft>
              <a:buClr>
                <a:srgbClr val="002060"/>
              </a:buClr>
              <a:buSzPts val="1600"/>
              <a:buChar char="–"/>
            </a:pPr>
            <a:r>
              <a:rPr lang="en-US" sz="1600" dirty="0"/>
              <a:t>Duration 2008 to 2016. </a:t>
            </a:r>
            <a:endParaRPr dirty="0"/>
          </a:p>
          <a:p>
            <a:pPr marL="742950" lvl="1" indent="-285750" algn="just" rtl="0">
              <a:spcBef>
                <a:spcPts val="600"/>
              </a:spcBef>
              <a:spcAft>
                <a:spcPts val="0"/>
              </a:spcAft>
              <a:buClr>
                <a:srgbClr val="002060"/>
              </a:buClr>
              <a:buSzPts val="1600"/>
              <a:buChar char="–"/>
            </a:pPr>
            <a:r>
              <a:rPr lang="en-US" sz="1600" dirty="0"/>
              <a:t>Set of 24 categorical and numerical data from both wellhead and downhole measurements.</a:t>
            </a:r>
            <a:endParaRPr dirty="0"/>
          </a:p>
        </p:txBody>
      </p:sp>
      <p:pic>
        <p:nvPicPr>
          <p:cNvPr id="129" name="Google Shape;129;p3"/>
          <p:cNvPicPr preferRelativeResize="0"/>
          <p:nvPr/>
        </p:nvPicPr>
        <p:blipFill rotWithShape="1">
          <a:blip r:embed="rId4">
            <a:alphaModFix/>
          </a:blip>
          <a:srcRect/>
          <a:stretch/>
        </p:blipFill>
        <p:spPr>
          <a:xfrm>
            <a:off x="6259301" y="1537064"/>
            <a:ext cx="2150858" cy="200961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4"/>
          <p:cNvSpPr txBox="1">
            <a:spLocks noGrp="1"/>
          </p:cNvSpPr>
          <p:nvPr>
            <p:ph type="title"/>
          </p:nvPr>
        </p:nvSpPr>
        <p:spPr>
          <a:xfrm>
            <a:off x="1804238" y="269903"/>
            <a:ext cx="7029876" cy="621277"/>
          </a:xfrm>
          <a:prstGeom prst="rect">
            <a:avLst/>
          </a:prstGeom>
          <a:noFill/>
          <a:ln>
            <a:noFill/>
          </a:ln>
        </p:spPr>
        <p:txBody>
          <a:bodyPr spcFirstLastPara="1" wrap="square" lIns="91425" tIns="45700" rIns="91425" bIns="45700" anchor="ctr" anchorCtr="0">
            <a:normAutofit/>
          </a:bodyPr>
          <a:lstStyle/>
          <a:p>
            <a:r>
              <a:rPr lang="en-US" sz="2600" dirty="0">
                <a:sym typeface="Arial"/>
              </a:rPr>
              <a:t>DATA INTRODUCTION</a:t>
            </a:r>
            <a:endParaRPr sz="2600" dirty="0">
              <a:sym typeface="Arial"/>
            </a:endParaRPr>
          </a:p>
        </p:txBody>
      </p:sp>
      <p:sp>
        <p:nvSpPr>
          <p:cNvPr id="135" name="Google Shape;135;p4"/>
          <p:cNvSpPr txBox="1">
            <a:spLocks noGrp="1"/>
          </p:cNvSpPr>
          <p:nvPr>
            <p:ph type="body" idx="1"/>
          </p:nvPr>
        </p:nvSpPr>
        <p:spPr>
          <a:xfrm>
            <a:off x="2013699" y="1403598"/>
            <a:ext cx="3489434" cy="3038490"/>
          </a:xfrm>
          <a:prstGeom prst="rect">
            <a:avLst/>
          </a:prstGeom>
          <a:noFill/>
          <a:ln>
            <a:noFill/>
          </a:ln>
        </p:spPr>
        <p:txBody>
          <a:bodyPr spcFirstLastPara="1" wrap="square" lIns="91425" tIns="45700" rIns="91425" bIns="45700" anchor="t" anchorCtr="0">
            <a:noAutofit/>
          </a:bodyPr>
          <a:lstStyle/>
          <a:p>
            <a:pPr marL="342900" lvl="0" indent="-342900" algn="just" rtl="0">
              <a:spcBef>
                <a:spcPts val="0"/>
              </a:spcBef>
              <a:spcAft>
                <a:spcPts val="0"/>
              </a:spcAft>
              <a:buClr>
                <a:srgbClr val="002060"/>
              </a:buClr>
              <a:buSzPts val="1800"/>
              <a:buChar char="•"/>
            </a:pPr>
            <a:r>
              <a:rPr lang="en-US" sz="1800" dirty="0"/>
              <a:t>Two discovery wells are on the crest of the structure. </a:t>
            </a:r>
            <a:endParaRPr dirty="0"/>
          </a:p>
          <a:p>
            <a:pPr marL="742950" lvl="1" indent="-285750" algn="just" rtl="0">
              <a:spcBef>
                <a:spcPts val="320"/>
              </a:spcBef>
              <a:spcAft>
                <a:spcPts val="0"/>
              </a:spcAft>
              <a:buClr>
                <a:srgbClr val="002060"/>
              </a:buClr>
              <a:buSzPts val="1600"/>
              <a:buChar char="–"/>
            </a:pPr>
            <a:r>
              <a:rPr lang="en-US" sz="1600" dirty="0"/>
              <a:t>Production since 2008</a:t>
            </a:r>
            <a:endParaRPr dirty="0"/>
          </a:p>
          <a:p>
            <a:pPr marL="742950" lvl="1" indent="-285750" algn="just" rtl="0">
              <a:spcBef>
                <a:spcPts val="320"/>
              </a:spcBef>
              <a:spcAft>
                <a:spcPts val="0"/>
              </a:spcAft>
              <a:buClr>
                <a:srgbClr val="002060"/>
              </a:buClr>
              <a:buSzPts val="1600"/>
              <a:buChar char="–"/>
            </a:pPr>
            <a:r>
              <a:rPr lang="en-US" sz="1600" dirty="0"/>
              <a:t>Highly deviated to horizontal wells</a:t>
            </a:r>
            <a:endParaRPr dirty="0"/>
          </a:p>
          <a:p>
            <a:pPr marL="342900" lvl="0" indent="-342900" algn="just" rtl="0">
              <a:spcBef>
                <a:spcPts val="360"/>
              </a:spcBef>
              <a:spcAft>
                <a:spcPts val="0"/>
              </a:spcAft>
              <a:buClr>
                <a:srgbClr val="002060"/>
              </a:buClr>
              <a:buSzPts val="1800"/>
              <a:buChar char="•"/>
            </a:pPr>
            <a:r>
              <a:rPr lang="en-US" sz="1800" dirty="0"/>
              <a:t>Three appraisal wells are on the flank. </a:t>
            </a:r>
            <a:endParaRPr dirty="0"/>
          </a:p>
          <a:p>
            <a:pPr marL="742950" lvl="1" indent="-285750" algn="just" rtl="0">
              <a:spcBef>
                <a:spcPts val="600"/>
              </a:spcBef>
              <a:spcAft>
                <a:spcPts val="0"/>
              </a:spcAft>
              <a:buClr>
                <a:srgbClr val="002060"/>
              </a:buClr>
              <a:buSzPts val="1600"/>
              <a:buChar char="–"/>
            </a:pPr>
            <a:r>
              <a:rPr lang="en-US" sz="1600" dirty="0"/>
              <a:t>Production since 2013-14</a:t>
            </a:r>
            <a:endParaRPr dirty="0"/>
          </a:p>
          <a:p>
            <a:pPr marL="742950" lvl="1" indent="-285750" algn="just" rtl="0">
              <a:spcBef>
                <a:spcPts val="600"/>
              </a:spcBef>
              <a:spcAft>
                <a:spcPts val="0"/>
              </a:spcAft>
              <a:buClr>
                <a:srgbClr val="002060"/>
              </a:buClr>
              <a:buSzPts val="1600"/>
              <a:buChar char="–"/>
            </a:pPr>
            <a:r>
              <a:rPr lang="en-US" sz="1600" dirty="0"/>
              <a:t>Highly deviated to horizontal wells</a:t>
            </a:r>
            <a:endParaRPr dirty="0"/>
          </a:p>
          <a:p>
            <a:pPr marL="742950" lvl="1" indent="-184150" algn="just" rtl="0">
              <a:spcBef>
                <a:spcPts val="600"/>
              </a:spcBef>
              <a:spcAft>
                <a:spcPts val="0"/>
              </a:spcAft>
              <a:buClr>
                <a:srgbClr val="002060"/>
              </a:buClr>
              <a:buSzPts val="1600"/>
              <a:buNone/>
            </a:pPr>
            <a:endParaRPr sz="1600" dirty="0"/>
          </a:p>
        </p:txBody>
      </p:sp>
      <p:pic>
        <p:nvPicPr>
          <p:cNvPr id="136" name="Google Shape;136;p4"/>
          <p:cNvPicPr preferRelativeResize="0"/>
          <p:nvPr/>
        </p:nvPicPr>
        <p:blipFill rotWithShape="1">
          <a:blip r:embed="rId3">
            <a:alphaModFix/>
          </a:blip>
          <a:srcRect l="3473" t="30072" r="54136" b="7993"/>
          <a:stretch/>
        </p:blipFill>
        <p:spPr>
          <a:xfrm>
            <a:off x="5876370" y="1365343"/>
            <a:ext cx="2828302" cy="3038490"/>
          </a:xfrm>
          <a:prstGeom prst="rect">
            <a:avLst/>
          </a:prstGeom>
          <a:noFill/>
          <a:ln>
            <a:noFill/>
          </a:ln>
          <a:effectLst>
            <a:outerShdw blurRad="190500" algn="tl" rotWithShape="0">
              <a:srgbClr val="000000">
                <a:alpha val="69803"/>
              </a:srgbClr>
            </a:outerShdw>
          </a:effec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Shape 167"/>
        <p:cNvGrpSpPr/>
        <p:nvPr/>
      </p:nvGrpSpPr>
      <p:grpSpPr>
        <a:xfrm>
          <a:off x="0" y="0"/>
          <a:ext cx="0" cy="0"/>
          <a:chOff x="0" y="0"/>
          <a:chExt cx="0" cy="0"/>
        </a:xfrm>
      </p:grpSpPr>
      <p:grpSp>
        <p:nvGrpSpPr>
          <p:cNvPr id="168" name="Google Shape;168;p6"/>
          <p:cNvGrpSpPr/>
          <p:nvPr/>
        </p:nvGrpSpPr>
        <p:grpSpPr>
          <a:xfrm>
            <a:off x="5524500" y="579035"/>
            <a:ext cx="3345310" cy="4495880"/>
            <a:chOff x="5202165" y="-144515"/>
            <a:chExt cx="3748598" cy="4969689"/>
          </a:xfrm>
        </p:grpSpPr>
        <p:grpSp>
          <p:nvGrpSpPr>
            <p:cNvPr id="169" name="Google Shape;169;p6"/>
            <p:cNvGrpSpPr/>
            <p:nvPr/>
          </p:nvGrpSpPr>
          <p:grpSpPr>
            <a:xfrm>
              <a:off x="5202165" y="-144515"/>
              <a:ext cx="3146510" cy="4969689"/>
              <a:chOff x="5202165" y="-144515"/>
              <a:chExt cx="3146510" cy="4969689"/>
            </a:xfrm>
          </p:grpSpPr>
          <p:pic>
            <p:nvPicPr>
              <p:cNvPr id="170" name="Google Shape;170;p6"/>
              <p:cNvPicPr preferRelativeResize="0"/>
              <p:nvPr/>
            </p:nvPicPr>
            <p:blipFill rotWithShape="1">
              <a:blip r:embed="rId3">
                <a:alphaModFix/>
              </a:blip>
              <a:srcRect l="30021" t="1812" r="2910"/>
              <a:stretch/>
            </p:blipFill>
            <p:spPr>
              <a:xfrm>
                <a:off x="5552160" y="-49182"/>
                <a:ext cx="2257964" cy="4874356"/>
              </a:xfrm>
              <a:prstGeom prst="rect">
                <a:avLst/>
              </a:prstGeom>
              <a:noFill/>
              <a:ln>
                <a:noFill/>
              </a:ln>
            </p:spPr>
          </p:pic>
          <p:pic>
            <p:nvPicPr>
              <p:cNvPr id="171" name="Google Shape;171;p6"/>
              <p:cNvPicPr preferRelativeResize="0"/>
              <p:nvPr/>
            </p:nvPicPr>
            <p:blipFill rotWithShape="1">
              <a:blip r:embed="rId4">
                <a:alphaModFix/>
              </a:blip>
              <a:srcRect l="7856" t="7708"/>
              <a:stretch/>
            </p:blipFill>
            <p:spPr>
              <a:xfrm>
                <a:off x="5202165" y="-144515"/>
                <a:ext cx="1226425" cy="823457"/>
              </a:xfrm>
              <a:prstGeom prst="rect">
                <a:avLst/>
              </a:prstGeom>
              <a:noFill/>
              <a:ln>
                <a:noFill/>
              </a:ln>
            </p:spPr>
          </p:pic>
          <p:pic>
            <p:nvPicPr>
              <p:cNvPr id="172" name="Google Shape;172;p6"/>
              <p:cNvPicPr preferRelativeResize="0"/>
              <p:nvPr/>
            </p:nvPicPr>
            <p:blipFill rotWithShape="1">
              <a:blip r:embed="rId4">
                <a:alphaModFix/>
              </a:blip>
              <a:srcRect t="18409"/>
              <a:stretch/>
            </p:blipFill>
            <p:spPr>
              <a:xfrm rot="5400000">
                <a:off x="5980593" y="1675426"/>
                <a:ext cx="3364564" cy="1371600"/>
              </a:xfrm>
              <a:prstGeom prst="rect">
                <a:avLst/>
              </a:prstGeom>
              <a:noFill/>
              <a:ln>
                <a:noFill/>
              </a:ln>
            </p:spPr>
          </p:pic>
          <p:pic>
            <p:nvPicPr>
              <p:cNvPr id="173" name="Google Shape;173;p6"/>
              <p:cNvPicPr preferRelativeResize="0"/>
              <p:nvPr/>
            </p:nvPicPr>
            <p:blipFill rotWithShape="1">
              <a:blip r:embed="rId4">
                <a:alphaModFix/>
              </a:blip>
              <a:srcRect/>
              <a:stretch/>
            </p:blipFill>
            <p:spPr>
              <a:xfrm>
                <a:off x="6858000" y="442912"/>
                <a:ext cx="1485900" cy="138113"/>
              </a:xfrm>
              <a:prstGeom prst="rect">
                <a:avLst/>
              </a:prstGeom>
              <a:noFill/>
              <a:ln>
                <a:noFill/>
              </a:ln>
            </p:spPr>
          </p:pic>
          <p:pic>
            <p:nvPicPr>
              <p:cNvPr id="174" name="Google Shape;174;p6"/>
              <p:cNvPicPr preferRelativeResize="0"/>
              <p:nvPr/>
            </p:nvPicPr>
            <p:blipFill rotWithShape="1">
              <a:blip r:embed="rId4">
                <a:alphaModFix/>
              </a:blip>
              <a:srcRect/>
              <a:stretch/>
            </p:blipFill>
            <p:spPr>
              <a:xfrm rot="5400000">
                <a:off x="7988062" y="2427081"/>
                <a:ext cx="500332" cy="213899"/>
              </a:xfrm>
              <a:prstGeom prst="rect">
                <a:avLst/>
              </a:prstGeom>
              <a:noFill/>
              <a:ln>
                <a:noFill/>
              </a:ln>
            </p:spPr>
          </p:pic>
          <p:pic>
            <p:nvPicPr>
              <p:cNvPr id="175" name="Google Shape;175;p6"/>
              <p:cNvPicPr preferRelativeResize="0"/>
              <p:nvPr/>
            </p:nvPicPr>
            <p:blipFill rotWithShape="1">
              <a:blip r:embed="rId4">
                <a:alphaModFix/>
              </a:blip>
              <a:srcRect/>
              <a:stretch/>
            </p:blipFill>
            <p:spPr>
              <a:xfrm rot="5400000">
                <a:off x="7988061" y="3283951"/>
                <a:ext cx="500332" cy="213899"/>
              </a:xfrm>
              <a:prstGeom prst="rect">
                <a:avLst/>
              </a:prstGeom>
              <a:noFill/>
              <a:ln>
                <a:noFill/>
              </a:ln>
            </p:spPr>
          </p:pic>
          <p:pic>
            <p:nvPicPr>
              <p:cNvPr id="176" name="Google Shape;176;p6"/>
              <p:cNvPicPr preferRelativeResize="0"/>
              <p:nvPr/>
            </p:nvPicPr>
            <p:blipFill rotWithShape="1">
              <a:blip r:embed="rId4">
                <a:alphaModFix/>
              </a:blip>
              <a:srcRect/>
              <a:stretch/>
            </p:blipFill>
            <p:spPr>
              <a:xfrm rot="5400000">
                <a:off x="7457733" y="2927414"/>
                <a:ext cx="500332" cy="213899"/>
              </a:xfrm>
              <a:prstGeom prst="rect">
                <a:avLst/>
              </a:prstGeom>
              <a:noFill/>
              <a:ln>
                <a:noFill/>
              </a:ln>
            </p:spPr>
          </p:pic>
          <p:pic>
            <p:nvPicPr>
              <p:cNvPr id="177" name="Google Shape;177;p6"/>
              <p:cNvPicPr preferRelativeResize="0"/>
              <p:nvPr/>
            </p:nvPicPr>
            <p:blipFill rotWithShape="1">
              <a:blip r:embed="rId4">
                <a:alphaModFix/>
              </a:blip>
              <a:srcRect/>
              <a:stretch/>
            </p:blipFill>
            <p:spPr>
              <a:xfrm rot="5400000">
                <a:off x="7457733" y="4325187"/>
                <a:ext cx="500332" cy="213899"/>
              </a:xfrm>
              <a:prstGeom prst="rect">
                <a:avLst/>
              </a:prstGeom>
              <a:noFill/>
              <a:ln>
                <a:noFill/>
              </a:ln>
            </p:spPr>
          </p:pic>
          <p:pic>
            <p:nvPicPr>
              <p:cNvPr id="178" name="Google Shape;178;p6"/>
              <p:cNvPicPr preferRelativeResize="0"/>
              <p:nvPr/>
            </p:nvPicPr>
            <p:blipFill rotWithShape="1">
              <a:blip r:embed="rId4">
                <a:alphaModFix/>
              </a:blip>
              <a:srcRect/>
              <a:stretch/>
            </p:blipFill>
            <p:spPr>
              <a:xfrm>
                <a:off x="6681142" y="173233"/>
                <a:ext cx="915969" cy="134800"/>
              </a:xfrm>
              <a:prstGeom prst="rect">
                <a:avLst/>
              </a:prstGeom>
              <a:noFill/>
              <a:ln>
                <a:noFill/>
              </a:ln>
            </p:spPr>
          </p:pic>
          <p:pic>
            <p:nvPicPr>
              <p:cNvPr id="179" name="Google Shape;179;p6"/>
              <p:cNvPicPr preferRelativeResize="0"/>
              <p:nvPr/>
            </p:nvPicPr>
            <p:blipFill rotWithShape="1">
              <a:blip r:embed="rId4">
                <a:alphaModFix/>
              </a:blip>
              <a:srcRect/>
              <a:stretch/>
            </p:blipFill>
            <p:spPr>
              <a:xfrm>
                <a:off x="7023923" y="521655"/>
                <a:ext cx="500332" cy="213899"/>
              </a:xfrm>
              <a:prstGeom prst="rect">
                <a:avLst/>
              </a:prstGeom>
              <a:noFill/>
              <a:ln>
                <a:noFill/>
              </a:ln>
            </p:spPr>
          </p:pic>
        </p:grpSp>
        <p:sp>
          <p:nvSpPr>
            <p:cNvPr id="180" name="Google Shape;180;p6"/>
            <p:cNvSpPr txBox="1"/>
            <p:nvPr/>
          </p:nvSpPr>
          <p:spPr>
            <a:xfrm>
              <a:off x="6878904" y="3171495"/>
              <a:ext cx="1854678" cy="71444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b="1">
                  <a:solidFill>
                    <a:schemeClr val="dk1"/>
                  </a:solidFill>
                  <a:latin typeface="Calibri"/>
                  <a:ea typeface="Calibri"/>
                  <a:cs typeface="Calibri"/>
                  <a:sym typeface="Calibri"/>
                </a:rPr>
                <a:t>Average</a:t>
              </a:r>
              <a:r>
                <a:rPr lang="en-US" sz="1100" b="1">
                  <a:solidFill>
                    <a:schemeClr val="dk1"/>
                  </a:solidFill>
                  <a:latin typeface="Calibri"/>
                  <a:ea typeface="Calibri"/>
                  <a:cs typeface="Calibri"/>
                  <a:sym typeface="Calibri"/>
                </a:rPr>
                <a:t> </a:t>
              </a:r>
              <a:r>
                <a:rPr lang="en-US" sz="1200" b="1">
                  <a:solidFill>
                    <a:schemeClr val="dk1"/>
                  </a:solidFill>
                  <a:latin typeface="Calibri"/>
                  <a:ea typeface="Calibri"/>
                  <a:cs typeface="Calibri"/>
                  <a:sym typeface="Calibri"/>
                </a:rPr>
                <a:t>Downhole</a:t>
              </a:r>
              <a:r>
                <a:rPr lang="en-US" sz="1100" b="1">
                  <a:solidFill>
                    <a:schemeClr val="dk1"/>
                  </a:solidFill>
                  <a:latin typeface="Calibri"/>
                  <a:ea typeface="Calibri"/>
                  <a:cs typeface="Calibri"/>
                  <a:sym typeface="Calibri"/>
                </a:rPr>
                <a:t> </a:t>
              </a:r>
              <a:endParaRPr/>
            </a:p>
            <a:p>
              <a:pPr marL="0" marR="0" lvl="0" indent="0" algn="ctr" rtl="0">
                <a:spcBef>
                  <a:spcPts val="0"/>
                </a:spcBef>
                <a:spcAft>
                  <a:spcPts val="0"/>
                </a:spcAft>
                <a:buNone/>
              </a:pPr>
              <a:r>
                <a:rPr lang="en-US" sz="1200" b="1">
                  <a:solidFill>
                    <a:schemeClr val="dk1"/>
                  </a:solidFill>
                  <a:latin typeface="Calibri"/>
                  <a:ea typeface="Calibri"/>
                  <a:cs typeface="Calibri"/>
                  <a:sym typeface="Calibri"/>
                </a:rPr>
                <a:t>Pressure</a:t>
              </a:r>
              <a:endParaRPr/>
            </a:p>
            <a:p>
              <a:pPr marL="0" marR="0" lvl="0" indent="0" algn="ctr" rtl="0">
                <a:spcBef>
                  <a:spcPts val="0"/>
                </a:spcBef>
                <a:spcAft>
                  <a:spcPts val="0"/>
                </a:spcAft>
                <a:buNone/>
              </a:pPr>
              <a:r>
                <a:rPr lang="en-US" sz="1100" b="1">
                  <a:solidFill>
                    <a:schemeClr val="dk1"/>
                  </a:solidFill>
                  <a:latin typeface="Calibri"/>
                  <a:ea typeface="Calibri"/>
                  <a:cs typeface="Calibri"/>
                  <a:sym typeface="Calibri"/>
                </a:rPr>
                <a:t>(Target </a:t>
              </a:r>
              <a:r>
                <a:rPr lang="en-US" sz="1200" b="1">
                  <a:solidFill>
                    <a:schemeClr val="dk1"/>
                  </a:solidFill>
                  <a:latin typeface="Calibri"/>
                  <a:ea typeface="Calibri"/>
                  <a:cs typeface="Calibri"/>
                  <a:sym typeface="Calibri"/>
                </a:rPr>
                <a:t>Variable</a:t>
              </a:r>
              <a:r>
                <a:rPr lang="en-US" sz="1100" b="1">
                  <a:solidFill>
                    <a:schemeClr val="dk1"/>
                  </a:solidFill>
                  <a:latin typeface="Calibri"/>
                  <a:ea typeface="Calibri"/>
                  <a:cs typeface="Calibri"/>
                  <a:sym typeface="Calibri"/>
                </a:rPr>
                <a:t>)</a:t>
              </a:r>
              <a:endParaRPr/>
            </a:p>
          </p:txBody>
        </p:sp>
        <p:sp>
          <p:nvSpPr>
            <p:cNvPr id="181" name="Google Shape;181;p6"/>
            <p:cNvSpPr txBox="1"/>
            <p:nvPr/>
          </p:nvSpPr>
          <p:spPr>
            <a:xfrm>
              <a:off x="6858000" y="375754"/>
              <a:ext cx="1854678" cy="480433"/>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b="1">
                  <a:solidFill>
                    <a:schemeClr val="dk1"/>
                  </a:solidFill>
                  <a:latin typeface="Calibri"/>
                  <a:ea typeface="Calibri"/>
                  <a:cs typeface="Calibri"/>
                  <a:sym typeface="Calibri"/>
                </a:rPr>
                <a:t>Surface</a:t>
              </a:r>
              <a:r>
                <a:rPr lang="en-US" sz="1200">
                  <a:solidFill>
                    <a:schemeClr val="dk1"/>
                  </a:solidFill>
                  <a:latin typeface="Calibri"/>
                  <a:ea typeface="Calibri"/>
                  <a:cs typeface="Calibri"/>
                  <a:sym typeface="Calibri"/>
                </a:rPr>
                <a:t> </a:t>
              </a:r>
              <a:r>
                <a:rPr lang="en-US" sz="1200" b="1">
                  <a:solidFill>
                    <a:schemeClr val="dk1"/>
                  </a:solidFill>
                  <a:latin typeface="Calibri"/>
                  <a:ea typeface="Calibri"/>
                  <a:cs typeface="Calibri"/>
                  <a:sym typeface="Calibri"/>
                </a:rPr>
                <a:t>Measurements</a:t>
              </a:r>
              <a:endParaRPr/>
            </a:p>
            <a:p>
              <a:pPr marL="0" marR="0" lvl="0" indent="0" algn="ctr" rtl="0">
                <a:spcBef>
                  <a:spcPts val="0"/>
                </a:spcBef>
                <a:spcAft>
                  <a:spcPts val="0"/>
                </a:spcAft>
                <a:buNone/>
              </a:pPr>
              <a:r>
                <a:rPr lang="en-US" sz="1200">
                  <a:solidFill>
                    <a:schemeClr val="dk1"/>
                  </a:solidFill>
                  <a:latin typeface="Calibri"/>
                  <a:ea typeface="Calibri"/>
                  <a:cs typeface="Calibri"/>
                  <a:sym typeface="Calibri"/>
                </a:rPr>
                <a:t>(</a:t>
              </a:r>
              <a:r>
                <a:rPr lang="en-US" sz="1200" b="1">
                  <a:solidFill>
                    <a:schemeClr val="dk1"/>
                  </a:solidFill>
                  <a:latin typeface="Calibri"/>
                  <a:ea typeface="Calibri"/>
                  <a:cs typeface="Calibri"/>
                  <a:sym typeface="Calibri"/>
                </a:rPr>
                <a:t>Input</a:t>
              </a:r>
              <a:r>
                <a:rPr lang="en-US" sz="1200">
                  <a:solidFill>
                    <a:schemeClr val="dk1"/>
                  </a:solidFill>
                  <a:latin typeface="Calibri"/>
                  <a:ea typeface="Calibri"/>
                  <a:cs typeface="Calibri"/>
                  <a:sym typeface="Calibri"/>
                </a:rPr>
                <a:t> </a:t>
              </a:r>
              <a:r>
                <a:rPr lang="en-US" sz="1200" b="1">
                  <a:solidFill>
                    <a:schemeClr val="dk1"/>
                  </a:solidFill>
                  <a:latin typeface="Calibri"/>
                  <a:ea typeface="Calibri"/>
                  <a:cs typeface="Calibri"/>
                  <a:sym typeface="Calibri"/>
                </a:rPr>
                <a:t>Variable</a:t>
              </a:r>
              <a:r>
                <a:rPr lang="en-US" sz="1200">
                  <a:solidFill>
                    <a:schemeClr val="dk1"/>
                  </a:solidFill>
                  <a:latin typeface="Calibri"/>
                  <a:ea typeface="Calibri"/>
                  <a:cs typeface="Calibri"/>
                  <a:sym typeface="Calibri"/>
                </a:rPr>
                <a:t>)</a:t>
              </a:r>
              <a:endParaRPr/>
            </a:p>
          </p:txBody>
        </p:sp>
        <p:sp>
          <p:nvSpPr>
            <p:cNvPr id="182" name="Google Shape;182;p6"/>
            <p:cNvSpPr txBox="1"/>
            <p:nvPr/>
          </p:nvSpPr>
          <p:spPr>
            <a:xfrm>
              <a:off x="7096086" y="836192"/>
              <a:ext cx="1854677" cy="1249126"/>
            </a:xfrm>
            <a:prstGeom prst="rect">
              <a:avLst/>
            </a:prstGeom>
            <a:noFill/>
            <a:ln>
              <a:noFill/>
            </a:ln>
          </p:spPr>
          <p:txBody>
            <a:bodyPr spcFirstLastPara="1" wrap="square" lIns="91425" tIns="45700" rIns="91425" bIns="45700" anchor="t" anchorCtr="0">
              <a:spAutoFit/>
            </a:bodyPr>
            <a:lstStyle/>
            <a:p>
              <a:pPr marL="171450" marR="0" lvl="0" indent="-171450" algn="l" rtl="0">
                <a:spcBef>
                  <a:spcPts val="0"/>
                </a:spcBef>
                <a:spcAft>
                  <a:spcPts val="0"/>
                </a:spcAft>
                <a:buClr>
                  <a:srgbClr val="0000CC"/>
                </a:buClr>
                <a:buSzPts val="1200"/>
                <a:buFont typeface="Arial"/>
                <a:buChar char="•"/>
              </a:pPr>
              <a:r>
                <a:rPr lang="en-US" sz="1200" b="1">
                  <a:solidFill>
                    <a:srgbClr val="0000CC"/>
                  </a:solidFill>
                  <a:latin typeface="Calibri"/>
                  <a:ea typeface="Calibri"/>
                  <a:cs typeface="Calibri"/>
                  <a:sym typeface="Calibri"/>
                </a:rPr>
                <a:t>Choke Size</a:t>
              </a:r>
              <a:endParaRPr/>
            </a:p>
            <a:p>
              <a:pPr marL="171450" marR="0" lvl="0" indent="-171450" algn="l" rtl="0">
                <a:spcBef>
                  <a:spcPts val="0"/>
                </a:spcBef>
                <a:spcAft>
                  <a:spcPts val="0"/>
                </a:spcAft>
                <a:buClr>
                  <a:srgbClr val="0000CC"/>
                </a:buClr>
                <a:buSzPts val="1200"/>
                <a:buFont typeface="Arial"/>
                <a:buChar char="•"/>
              </a:pPr>
              <a:r>
                <a:rPr lang="en-US" sz="1200" b="1">
                  <a:solidFill>
                    <a:srgbClr val="0000CC"/>
                  </a:solidFill>
                  <a:latin typeface="Calibri"/>
                  <a:ea typeface="Calibri"/>
                  <a:cs typeface="Calibri"/>
                  <a:sym typeface="Calibri"/>
                </a:rPr>
                <a:t>Wellhead Pressure</a:t>
              </a:r>
              <a:endParaRPr/>
            </a:p>
            <a:p>
              <a:pPr marL="171450" marR="0" lvl="0" indent="-171450" algn="l" rtl="0">
                <a:spcBef>
                  <a:spcPts val="0"/>
                </a:spcBef>
                <a:spcAft>
                  <a:spcPts val="0"/>
                </a:spcAft>
                <a:buClr>
                  <a:srgbClr val="0000CC"/>
                </a:buClr>
                <a:buSzPts val="1200"/>
                <a:buFont typeface="Arial"/>
                <a:buChar char="•"/>
              </a:pPr>
              <a:r>
                <a:rPr lang="en-US" sz="1200" b="1">
                  <a:solidFill>
                    <a:srgbClr val="0000CC"/>
                  </a:solidFill>
                  <a:latin typeface="Calibri"/>
                  <a:ea typeface="Calibri"/>
                  <a:cs typeface="Calibri"/>
                  <a:sym typeface="Calibri"/>
                </a:rPr>
                <a:t>Wellhead Temperature</a:t>
              </a:r>
              <a:endParaRPr/>
            </a:p>
            <a:p>
              <a:pPr marL="171450" marR="0" lvl="0" indent="-171450" algn="l" rtl="0">
                <a:spcBef>
                  <a:spcPts val="0"/>
                </a:spcBef>
                <a:spcAft>
                  <a:spcPts val="0"/>
                </a:spcAft>
                <a:buClr>
                  <a:srgbClr val="0000CC"/>
                </a:buClr>
                <a:buSzPts val="1200"/>
                <a:buFont typeface="Arial"/>
                <a:buChar char="•"/>
              </a:pPr>
              <a:r>
                <a:rPr lang="en-US" sz="1200" b="1">
                  <a:solidFill>
                    <a:srgbClr val="0000CC"/>
                  </a:solidFill>
                  <a:latin typeface="Calibri"/>
                  <a:ea typeface="Calibri"/>
                  <a:cs typeface="Calibri"/>
                  <a:sym typeface="Calibri"/>
                </a:rPr>
                <a:t>Oil Volume</a:t>
              </a:r>
              <a:endParaRPr/>
            </a:p>
            <a:p>
              <a:pPr marL="171450" marR="0" lvl="0" indent="-171450" algn="l" rtl="0">
                <a:spcBef>
                  <a:spcPts val="0"/>
                </a:spcBef>
                <a:spcAft>
                  <a:spcPts val="0"/>
                </a:spcAft>
                <a:buClr>
                  <a:srgbClr val="0000CC"/>
                </a:buClr>
                <a:buSzPts val="1200"/>
                <a:buFont typeface="Arial"/>
                <a:buChar char="•"/>
              </a:pPr>
              <a:r>
                <a:rPr lang="en-US" sz="1200" b="1">
                  <a:solidFill>
                    <a:srgbClr val="0000CC"/>
                  </a:solidFill>
                  <a:latin typeface="Calibri"/>
                  <a:ea typeface="Calibri"/>
                  <a:cs typeface="Calibri"/>
                  <a:sym typeface="Calibri"/>
                </a:rPr>
                <a:t>Gas Volume</a:t>
              </a:r>
              <a:endParaRPr/>
            </a:p>
            <a:p>
              <a:pPr marL="171450" marR="0" lvl="0" indent="-171450" algn="l" rtl="0">
                <a:spcBef>
                  <a:spcPts val="0"/>
                </a:spcBef>
                <a:spcAft>
                  <a:spcPts val="0"/>
                </a:spcAft>
                <a:buClr>
                  <a:srgbClr val="0000CC"/>
                </a:buClr>
                <a:buSzPts val="1200"/>
                <a:buFont typeface="Arial"/>
                <a:buChar char="•"/>
              </a:pPr>
              <a:r>
                <a:rPr lang="en-US" sz="1200" b="1">
                  <a:solidFill>
                    <a:srgbClr val="0000CC"/>
                  </a:solidFill>
                  <a:latin typeface="Calibri"/>
                  <a:ea typeface="Calibri"/>
                  <a:cs typeface="Calibri"/>
                  <a:sym typeface="Calibri"/>
                </a:rPr>
                <a:t>Water Volume</a:t>
              </a:r>
              <a:endParaRPr/>
            </a:p>
          </p:txBody>
        </p:sp>
      </p:grpSp>
      <p:sp>
        <p:nvSpPr>
          <p:cNvPr id="183" name="Google Shape;183;p6"/>
          <p:cNvSpPr txBox="1">
            <a:spLocks noGrp="1"/>
          </p:cNvSpPr>
          <p:nvPr>
            <p:ph type="title"/>
          </p:nvPr>
        </p:nvSpPr>
        <p:spPr>
          <a:xfrm>
            <a:off x="1792309" y="257219"/>
            <a:ext cx="7029876" cy="621277"/>
          </a:xfrm>
          <a:prstGeom prst="rect">
            <a:avLst/>
          </a:prstGeom>
          <a:noFill/>
          <a:ln>
            <a:noFill/>
          </a:ln>
        </p:spPr>
        <p:txBody>
          <a:bodyPr spcFirstLastPara="1" wrap="square" lIns="91425" tIns="45700" rIns="91425" bIns="45700" anchor="ctr" anchorCtr="0">
            <a:normAutofit/>
          </a:bodyPr>
          <a:lstStyle/>
          <a:p>
            <a:r>
              <a:rPr lang="en-US" sz="2600" dirty="0">
                <a:sym typeface="Arial"/>
              </a:rPr>
              <a:t>FEATURE AND TARGET VARIABLES</a:t>
            </a:r>
            <a:endParaRPr sz="2600" dirty="0">
              <a:sym typeface="Arial"/>
            </a:endParaRPr>
          </a:p>
        </p:txBody>
      </p:sp>
      <p:sp>
        <p:nvSpPr>
          <p:cNvPr id="184" name="Google Shape;184;p6"/>
          <p:cNvSpPr txBox="1">
            <a:spLocks noGrp="1"/>
          </p:cNvSpPr>
          <p:nvPr>
            <p:ph type="body" idx="1"/>
          </p:nvPr>
        </p:nvSpPr>
        <p:spPr>
          <a:xfrm>
            <a:off x="2013699" y="1403598"/>
            <a:ext cx="3489434" cy="3038490"/>
          </a:xfrm>
          <a:prstGeom prst="rect">
            <a:avLst/>
          </a:prstGeom>
          <a:noFill/>
          <a:ln>
            <a:noFill/>
          </a:ln>
        </p:spPr>
        <p:txBody>
          <a:bodyPr spcFirstLastPara="1" wrap="square" lIns="91425" tIns="45700" rIns="91425" bIns="45700" anchor="t" anchorCtr="0">
            <a:noAutofit/>
          </a:bodyPr>
          <a:lstStyle/>
          <a:p>
            <a:pPr marL="342900" lvl="0" indent="-342900" algn="just" rtl="0">
              <a:spcBef>
                <a:spcPts val="0"/>
              </a:spcBef>
              <a:spcAft>
                <a:spcPts val="0"/>
              </a:spcAft>
              <a:buClr>
                <a:srgbClr val="002060"/>
              </a:buClr>
              <a:buSzPts val="1800"/>
              <a:buChar char="•"/>
            </a:pPr>
            <a:r>
              <a:rPr lang="en-US" sz="1800"/>
              <a:t>Derived and unrelated numerical variables avoided. </a:t>
            </a:r>
            <a:endParaRPr/>
          </a:p>
          <a:p>
            <a:pPr marL="742950" lvl="1" indent="-285750" algn="just" rtl="0">
              <a:spcBef>
                <a:spcPts val="320"/>
              </a:spcBef>
              <a:spcAft>
                <a:spcPts val="0"/>
              </a:spcAft>
              <a:buClr>
                <a:srgbClr val="002060"/>
              </a:buClr>
              <a:buSzPts val="1600"/>
              <a:buChar char="–"/>
            </a:pPr>
            <a:r>
              <a:rPr lang="en-US" sz="1600"/>
              <a:t>DP Tubing</a:t>
            </a:r>
            <a:endParaRPr/>
          </a:p>
          <a:p>
            <a:pPr marL="742950" lvl="1" indent="-285750" algn="just" rtl="0">
              <a:spcBef>
                <a:spcPts val="320"/>
              </a:spcBef>
              <a:spcAft>
                <a:spcPts val="0"/>
              </a:spcAft>
              <a:buClr>
                <a:srgbClr val="002060"/>
              </a:buClr>
              <a:buSzPts val="1600"/>
              <a:buChar char="–"/>
            </a:pPr>
            <a:r>
              <a:rPr lang="en-US" sz="1600"/>
              <a:t>DP Choke Size </a:t>
            </a:r>
            <a:endParaRPr/>
          </a:p>
          <a:p>
            <a:pPr marL="742950" lvl="1" indent="-285750" algn="just" rtl="0">
              <a:spcBef>
                <a:spcPts val="600"/>
              </a:spcBef>
              <a:spcAft>
                <a:spcPts val="0"/>
              </a:spcAft>
              <a:buClr>
                <a:srgbClr val="002060"/>
              </a:buClr>
              <a:buSzPts val="1600"/>
              <a:buChar char="–"/>
            </a:pPr>
            <a:r>
              <a:rPr lang="en-US" sz="1600"/>
              <a:t>Annulus Pressure</a:t>
            </a:r>
            <a:endParaRPr/>
          </a:p>
          <a:p>
            <a:pPr marL="342900" lvl="0" indent="-342900" algn="just" rtl="0">
              <a:spcBef>
                <a:spcPts val="360"/>
              </a:spcBef>
              <a:spcAft>
                <a:spcPts val="0"/>
              </a:spcAft>
              <a:buClr>
                <a:srgbClr val="002060"/>
              </a:buClr>
              <a:buSzPts val="1800"/>
              <a:buChar char="•"/>
            </a:pPr>
            <a:r>
              <a:rPr lang="en-US" sz="1800"/>
              <a:t>All categorical variables were also avoided. </a:t>
            </a:r>
            <a:endParaRPr/>
          </a:p>
          <a:p>
            <a:pPr marL="742950" lvl="1" indent="-285750" algn="just" rtl="0">
              <a:spcBef>
                <a:spcPts val="320"/>
              </a:spcBef>
              <a:spcAft>
                <a:spcPts val="0"/>
              </a:spcAft>
              <a:buClr>
                <a:srgbClr val="002060"/>
              </a:buClr>
              <a:buSzPts val="1600"/>
              <a:buChar char="–"/>
            </a:pPr>
            <a:r>
              <a:rPr lang="en-US" sz="1600"/>
              <a:t>Well Name</a:t>
            </a:r>
            <a:endParaRPr/>
          </a:p>
          <a:p>
            <a:pPr marL="742950" lvl="1" indent="-285750" algn="just" rtl="0">
              <a:spcBef>
                <a:spcPts val="320"/>
              </a:spcBef>
              <a:spcAft>
                <a:spcPts val="0"/>
              </a:spcAft>
              <a:buClr>
                <a:srgbClr val="002060"/>
              </a:buClr>
              <a:buSzPts val="1600"/>
              <a:buChar char="–"/>
            </a:pPr>
            <a:r>
              <a:rPr lang="en-US" sz="1600"/>
              <a:t>Well Type</a:t>
            </a:r>
            <a:endParaRPr/>
          </a:p>
          <a:p>
            <a:pPr marL="742950" lvl="1" indent="-285750" algn="just" rtl="0">
              <a:spcBef>
                <a:spcPts val="600"/>
              </a:spcBef>
              <a:spcAft>
                <a:spcPts val="0"/>
              </a:spcAft>
              <a:buClr>
                <a:srgbClr val="002060"/>
              </a:buClr>
              <a:buSzPts val="1600"/>
              <a:buChar char="–"/>
            </a:pPr>
            <a:r>
              <a:rPr lang="en-US" sz="1600"/>
              <a:t>Facility Code</a:t>
            </a:r>
            <a:endParaRPr/>
          </a:p>
          <a:p>
            <a:pPr marL="742950" lvl="1" indent="-184150" algn="just" rtl="0">
              <a:spcBef>
                <a:spcPts val="600"/>
              </a:spcBef>
              <a:spcAft>
                <a:spcPts val="0"/>
              </a:spcAft>
              <a:buClr>
                <a:srgbClr val="002060"/>
              </a:buClr>
              <a:buSzPts val="1600"/>
              <a:buNone/>
            </a:pPr>
            <a:endParaRPr sz="16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7"/>
          <p:cNvSpPr txBox="1"/>
          <p:nvPr/>
        </p:nvSpPr>
        <p:spPr>
          <a:xfrm>
            <a:off x="1858056" y="300007"/>
            <a:ext cx="4657044" cy="621277"/>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a:buClr>
                <a:srgbClr val="0070C0"/>
              </a:buClr>
              <a:buSzPts val="3600"/>
              <a:buFont typeface="Calibri"/>
              <a:buNone/>
              <a:defRPr sz="2600">
                <a:solidFill>
                  <a:srgbClr val="0070C0"/>
                </a:solidFill>
                <a:latin typeface="Calibri"/>
                <a:ea typeface="Calibri"/>
                <a:cs typeface="Calibri"/>
                <a:sym typeface="Calibri"/>
              </a:defRPr>
            </a:lvl1pPr>
            <a:lvl2pPr>
              <a:buSzPts val="1400"/>
              <a:buNone/>
              <a:defRPr sz="1800"/>
            </a:lvl2pPr>
            <a:lvl3pPr>
              <a:buSzPts val="1400"/>
              <a:buNone/>
              <a:defRPr sz="1800"/>
            </a:lvl3pPr>
            <a:lvl4pPr>
              <a:buSzPts val="1400"/>
              <a:buNone/>
              <a:defRPr sz="1800"/>
            </a:lvl4pPr>
            <a:lvl5pPr>
              <a:buSzPts val="1400"/>
              <a:buNone/>
              <a:defRPr sz="1800"/>
            </a:lvl5pPr>
            <a:lvl6pPr>
              <a:buSzPts val="1400"/>
              <a:buNone/>
              <a:defRPr sz="1800"/>
            </a:lvl6pPr>
            <a:lvl7pPr>
              <a:buSzPts val="1400"/>
              <a:buNone/>
              <a:defRPr sz="1800"/>
            </a:lvl7pPr>
            <a:lvl8pPr>
              <a:buSzPts val="1400"/>
              <a:buNone/>
              <a:defRPr sz="1800"/>
            </a:lvl8pPr>
            <a:lvl9pPr>
              <a:buSzPts val="1400"/>
              <a:buNone/>
              <a:defRPr sz="1800"/>
            </a:lvl9pPr>
          </a:lstStyle>
          <a:p>
            <a:r>
              <a:rPr lang="en-US" dirty="0"/>
              <a:t>EXPLORATORY DATA ANALYSIS</a:t>
            </a:r>
            <a:endParaRPr dirty="0"/>
          </a:p>
        </p:txBody>
      </p:sp>
      <p:pic>
        <p:nvPicPr>
          <p:cNvPr id="190" name="Google Shape;190;p7"/>
          <p:cNvPicPr preferRelativeResize="0"/>
          <p:nvPr/>
        </p:nvPicPr>
        <p:blipFill rotWithShape="1">
          <a:blip r:embed="rId3">
            <a:alphaModFix/>
          </a:blip>
          <a:srcRect r="8654"/>
          <a:stretch/>
        </p:blipFill>
        <p:spPr>
          <a:xfrm>
            <a:off x="6386052" y="715256"/>
            <a:ext cx="2410466" cy="1985433"/>
          </a:xfrm>
          <a:prstGeom prst="rect">
            <a:avLst/>
          </a:prstGeom>
          <a:noFill/>
          <a:ln>
            <a:noFill/>
          </a:ln>
          <a:effectLst>
            <a:outerShdw blurRad="190500" algn="tl" rotWithShape="0">
              <a:srgbClr val="000000">
                <a:alpha val="69803"/>
              </a:srgbClr>
            </a:outerShdw>
          </a:effectLst>
        </p:spPr>
      </p:pic>
      <p:sp>
        <p:nvSpPr>
          <p:cNvPr id="191" name="Google Shape;191;p7"/>
          <p:cNvSpPr txBox="1">
            <a:spLocks noGrp="1"/>
          </p:cNvSpPr>
          <p:nvPr>
            <p:ph type="body" idx="1"/>
          </p:nvPr>
        </p:nvSpPr>
        <p:spPr>
          <a:xfrm>
            <a:off x="1858057" y="1500595"/>
            <a:ext cx="3489434" cy="2459180"/>
          </a:xfrm>
          <a:prstGeom prst="rect">
            <a:avLst/>
          </a:prstGeom>
          <a:noFill/>
          <a:ln>
            <a:noFill/>
          </a:ln>
        </p:spPr>
        <p:txBody>
          <a:bodyPr spcFirstLastPara="1" wrap="square" lIns="91425" tIns="45700" rIns="91425" bIns="45700" anchor="t" anchorCtr="0">
            <a:noAutofit/>
          </a:bodyPr>
          <a:lstStyle/>
          <a:p>
            <a:pPr marL="342900" lvl="0" indent="-342900" algn="just" rtl="0">
              <a:spcBef>
                <a:spcPts val="0"/>
              </a:spcBef>
              <a:spcAft>
                <a:spcPts val="0"/>
              </a:spcAft>
              <a:buClr>
                <a:srgbClr val="002060"/>
              </a:buClr>
              <a:buSzPts val="1800"/>
              <a:buChar char="•"/>
            </a:pPr>
            <a:r>
              <a:rPr lang="en-US" sz="1800"/>
              <a:t>Relationship between the features and target variable. </a:t>
            </a:r>
            <a:endParaRPr/>
          </a:p>
          <a:p>
            <a:pPr marL="742950" lvl="1" indent="-285750" algn="just" rtl="0">
              <a:spcBef>
                <a:spcPts val="320"/>
              </a:spcBef>
              <a:spcAft>
                <a:spcPts val="0"/>
              </a:spcAft>
              <a:buClr>
                <a:srgbClr val="002060"/>
              </a:buClr>
              <a:buSzPts val="1600"/>
              <a:buChar char="–"/>
            </a:pPr>
            <a:r>
              <a:rPr lang="en-US" sz="1600"/>
              <a:t>Scatter plots</a:t>
            </a:r>
            <a:endParaRPr/>
          </a:p>
          <a:p>
            <a:pPr marL="342900" lvl="0" indent="-342900" algn="just" rtl="0">
              <a:spcBef>
                <a:spcPts val="360"/>
              </a:spcBef>
              <a:spcAft>
                <a:spcPts val="0"/>
              </a:spcAft>
              <a:buClr>
                <a:srgbClr val="002060"/>
              </a:buClr>
              <a:buSzPts val="1800"/>
              <a:buChar char="•"/>
            </a:pPr>
            <a:r>
              <a:rPr lang="en-US" sz="1800"/>
              <a:t>Little or no Multicollinearity between the features. </a:t>
            </a:r>
            <a:endParaRPr/>
          </a:p>
          <a:p>
            <a:pPr marL="742950" lvl="1" indent="-285750" algn="just" rtl="0">
              <a:spcBef>
                <a:spcPts val="600"/>
              </a:spcBef>
              <a:spcAft>
                <a:spcPts val="0"/>
              </a:spcAft>
              <a:buClr>
                <a:srgbClr val="002060"/>
              </a:buClr>
              <a:buSzPts val="1600"/>
              <a:buChar char="–"/>
            </a:pPr>
            <a:r>
              <a:rPr lang="en-US" sz="1600"/>
              <a:t>Heat Map</a:t>
            </a:r>
            <a:endParaRPr/>
          </a:p>
          <a:p>
            <a:pPr marL="742950" lvl="1" indent="-285750" algn="just" rtl="0">
              <a:spcBef>
                <a:spcPts val="600"/>
              </a:spcBef>
              <a:spcAft>
                <a:spcPts val="0"/>
              </a:spcAft>
              <a:buClr>
                <a:srgbClr val="002060"/>
              </a:buClr>
              <a:buSzPts val="1600"/>
              <a:buChar char="–"/>
            </a:pPr>
            <a:r>
              <a:rPr lang="en-US" sz="1600"/>
              <a:t>Pairwise plotting</a:t>
            </a:r>
            <a:endParaRPr/>
          </a:p>
          <a:p>
            <a:pPr marL="742950" lvl="1" indent="-184150" algn="just" rtl="0">
              <a:spcBef>
                <a:spcPts val="600"/>
              </a:spcBef>
              <a:spcAft>
                <a:spcPts val="0"/>
              </a:spcAft>
              <a:buClr>
                <a:srgbClr val="002060"/>
              </a:buClr>
              <a:buSzPts val="1600"/>
              <a:buNone/>
            </a:pPr>
            <a:endParaRPr sz="1600"/>
          </a:p>
        </p:txBody>
      </p:sp>
      <p:pic>
        <p:nvPicPr>
          <p:cNvPr id="192" name="Google Shape;192;p7"/>
          <p:cNvPicPr preferRelativeResize="0"/>
          <p:nvPr/>
        </p:nvPicPr>
        <p:blipFill rotWithShape="1">
          <a:blip r:embed="rId4">
            <a:alphaModFix/>
          </a:blip>
          <a:srcRect/>
          <a:stretch/>
        </p:blipFill>
        <p:spPr>
          <a:xfrm>
            <a:off x="6386052" y="2769928"/>
            <a:ext cx="2410466" cy="2206301"/>
          </a:xfrm>
          <a:prstGeom prst="rect">
            <a:avLst/>
          </a:prstGeom>
          <a:noFill/>
          <a:ln>
            <a:noFill/>
          </a:ln>
          <a:effectLst>
            <a:outerShdw blurRad="190500" algn="tl" rotWithShape="0">
              <a:srgbClr val="000000">
                <a:alpha val="69803"/>
              </a:srgbClr>
            </a:outerShdw>
          </a:effec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5"/>
          <p:cNvSpPr txBox="1">
            <a:spLocks noGrp="1"/>
          </p:cNvSpPr>
          <p:nvPr>
            <p:ph type="title"/>
          </p:nvPr>
        </p:nvSpPr>
        <p:spPr>
          <a:xfrm>
            <a:off x="1829664" y="270650"/>
            <a:ext cx="7029876" cy="621277"/>
          </a:xfrm>
          <a:prstGeom prst="rect">
            <a:avLst/>
          </a:prstGeom>
          <a:noFill/>
          <a:ln>
            <a:noFill/>
          </a:ln>
        </p:spPr>
        <p:txBody>
          <a:bodyPr spcFirstLastPara="1" wrap="square" lIns="91425" tIns="45700" rIns="91425" bIns="45700" anchor="ctr" anchorCtr="0">
            <a:normAutofit/>
          </a:bodyPr>
          <a:lstStyle/>
          <a:p>
            <a:r>
              <a:rPr lang="en-US" sz="2600" dirty="0">
                <a:sym typeface="Arial"/>
              </a:rPr>
              <a:t>PROJECT WORKFLOW</a:t>
            </a:r>
            <a:endParaRPr sz="2600" dirty="0">
              <a:sym typeface="Arial"/>
            </a:endParaRPr>
          </a:p>
        </p:txBody>
      </p:sp>
      <p:sp>
        <p:nvSpPr>
          <p:cNvPr id="142" name="Google Shape;142;p5"/>
          <p:cNvSpPr txBox="1"/>
          <p:nvPr/>
        </p:nvSpPr>
        <p:spPr>
          <a:xfrm>
            <a:off x="2028306" y="3276028"/>
            <a:ext cx="1054199"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b="1">
                <a:solidFill>
                  <a:srgbClr val="538CD5"/>
                </a:solidFill>
                <a:latin typeface="Calibri"/>
                <a:ea typeface="Calibri"/>
                <a:cs typeface="Calibri"/>
                <a:sym typeface="Calibri"/>
              </a:rPr>
              <a:t>Raw Data File</a:t>
            </a:r>
            <a:endParaRPr/>
          </a:p>
        </p:txBody>
      </p:sp>
      <p:sp>
        <p:nvSpPr>
          <p:cNvPr id="143" name="Google Shape;143;p5"/>
          <p:cNvSpPr txBox="1"/>
          <p:nvPr/>
        </p:nvSpPr>
        <p:spPr>
          <a:xfrm>
            <a:off x="3451510" y="3200846"/>
            <a:ext cx="1309818" cy="46166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b="1">
                <a:solidFill>
                  <a:srgbClr val="538CD5"/>
                </a:solidFill>
                <a:latin typeface="Calibri"/>
                <a:ea typeface="Calibri"/>
                <a:cs typeface="Calibri"/>
                <a:sym typeface="Calibri"/>
              </a:rPr>
              <a:t>Data Cleaning and Wrangling</a:t>
            </a:r>
            <a:endParaRPr/>
          </a:p>
        </p:txBody>
      </p:sp>
      <p:pic>
        <p:nvPicPr>
          <p:cNvPr id="144" name="Google Shape;144;p5"/>
          <p:cNvPicPr preferRelativeResize="0"/>
          <p:nvPr/>
        </p:nvPicPr>
        <p:blipFill rotWithShape="1">
          <a:blip r:embed="rId3">
            <a:alphaModFix/>
          </a:blip>
          <a:srcRect b="7112"/>
          <a:stretch/>
        </p:blipFill>
        <p:spPr>
          <a:xfrm>
            <a:off x="2028306" y="2068830"/>
            <a:ext cx="1267543" cy="1085850"/>
          </a:xfrm>
          <a:prstGeom prst="rect">
            <a:avLst/>
          </a:prstGeom>
          <a:noFill/>
          <a:ln>
            <a:noFill/>
          </a:ln>
          <a:effectLst>
            <a:outerShdw blurRad="190500" algn="tl" rotWithShape="0">
              <a:srgbClr val="000000">
                <a:alpha val="69803"/>
              </a:srgbClr>
            </a:outerShdw>
          </a:effectLst>
        </p:spPr>
      </p:pic>
      <p:pic>
        <p:nvPicPr>
          <p:cNvPr id="145" name="Google Shape;145;p5"/>
          <p:cNvPicPr preferRelativeResize="0"/>
          <p:nvPr/>
        </p:nvPicPr>
        <p:blipFill rotWithShape="1">
          <a:blip r:embed="rId4">
            <a:alphaModFix/>
          </a:blip>
          <a:srcRect/>
          <a:stretch/>
        </p:blipFill>
        <p:spPr>
          <a:xfrm>
            <a:off x="3529828" y="2068830"/>
            <a:ext cx="1231499" cy="1091279"/>
          </a:xfrm>
          <a:prstGeom prst="rect">
            <a:avLst/>
          </a:prstGeom>
          <a:noFill/>
          <a:ln>
            <a:noFill/>
          </a:ln>
          <a:effectLst>
            <a:outerShdw blurRad="190500" algn="tl" rotWithShape="0">
              <a:srgbClr val="000000">
                <a:alpha val="69803"/>
              </a:srgbClr>
            </a:outerShdw>
          </a:effectLst>
        </p:spPr>
      </p:pic>
      <p:pic>
        <p:nvPicPr>
          <p:cNvPr id="146" name="Google Shape;146;p5"/>
          <p:cNvPicPr preferRelativeResize="0"/>
          <p:nvPr/>
        </p:nvPicPr>
        <p:blipFill rotWithShape="1">
          <a:blip r:embed="rId5">
            <a:alphaModFix/>
          </a:blip>
          <a:srcRect l="32126" t="23073" r="30532" b="11111"/>
          <a:stretch/>
        </p:blipFill>
        <p:spPr>
          <a:xfrm>
            <a:off x="4984026" y="2068830"/>
            <a:ext cx="1095211" cy="1085850"/>
          </a:xfrm>
          <a:prstGeom prst="rect">
            <a:avLst/>
          </a:prstGeom>
          <a:noFill/>
          <a:ln>
            <a:noFill/>
          </a:ln>
          <a:effectLst>
            <a:outerShdw blurRad="190500" algn="tl" rotWithShape="0">
              <a:srgbClr val="000000">
                <a:alpha val="69803"/>
              </a:srgbClr>
            </a:outerShdw>
          </a:effectLst>
        </p:spPr>
      </p:pic>
      <p:cxnSp>
        <p:nvCxnSpPr>
          <p:cNvPr id="147" name="Google Shape;147;p5"/>
          <p:cNvCxnSpPr>
            <a:stCxn id="145" idx="3"/>
            <a:endCxn id="146" idx="1"/>
          </p:cNvCxnSpPr>
          <p:nvPr/>
        </p:nvCxnSpPr>
        <p:spPr>
          <a:xfrm rot="10800000" flipH="1">
            <a:off x="4761327" y="2611770"/>
            <a:ext cx="222600" cy="2700"/>
          </a:xfrm>
          <a:prstGeom prst="straightConnector1">
            <a:avLst/>
          </a:prstGeom>
          <a:noFill/>
          <a:ln w="25400" cap="flat" cmpd="sng">
            <a:solidFill>
              <a:schemeClr val="accent1"/>
            </a:solidFill>
            <a:prstDash val="solid"/>
            <a:round/>
            <a:headEnd type="none" w="sm" len="sm"/>
            <a:tailEnd type="triangle" w="med" len="med"/>
          </a:ln>
          <a:effectLst>
            <a:outerShdw blurRad="40000" dist="20000" dir="5400000" rotWithShape="0">
              <a:srgbClr val="000000">
                <a:alpha val="37647"/>
              </a:srgbClr>
            </a:outerShdw>
          </a:effectLst>
        </p:spPr>
      </p:cxnSp>
      <p:sp>
        <p:nvSpPr>
          <p:cNvPr id="148" name="Google Shape;148;p5"/>
          <p:cNvSpPr txBox="1"/>
          <p:nvPr/>
        </p:nvSpPr>
        <p:spPr>
          <a:xfrm>
            <a:off x="5264570" y="3276027"/>
            <a:ext cx="534121"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b="1">
                <a:solidFill>
                  <a:srgbClr val="538CD5"/>
                </a:solidFill>
                <a:latin typeface="Calibri"/>
                <a:ea typeface="Calibri"/>
                <a:cs typeface="Calibri"/>
                <a:sym typeface="Calibri"/>
              </a:rPr>
              <a:t>EDA</a:t>
            </a:r>
            <a:endParaRPr/>
          </a:p>
        </p:txBody>
      </p:sp>
      <p:pic>
        <p:nvPicPr>
          <p:cNvPr id="149" name="Google Shape;149;p5"/>
          <p:cNvPicPr preferRelativeResize="0"/>
          <p:nvPr/>
        </p:nvPicPr>
        <p:blipFill rotWithShape="1">
          <a:blip r:embed="rId6">
            <a:alphaModFix/>
          </a:blip>
          <a:srcRect t="12780" b="9264"/>
          <a:stretch/>
        </p:blipFill>
        <p:spPr>
          <a:xfrm>
            <a:off x="6416526" y="2064064"/>
            <a:ext cx="1095211" cy="1093361"/>
          </a:xfrm>
          <a:prstGeom prst="rect">
            <a:avLst/>
          </a:prstGeom>
          <a:noFill/>
          <a:ln>
            <a:noFill/>
          </a:ln>
          <a:effectLst>
            <a:outerShdw blurRad="190500" algn="tl" rotWithShape="0">
              <a:srgbClr val="000000">
                <a:alpha val="69803"/>
              </a:srgbClr>
            </a:outerShdw>
          </a:effectLst>
        </p:spPr>
      </p:pic>
      <p:pic>
        <p:nvPicPr>
          <p:cNvPr id="150" name="Google Shape;150;p5"/>
          <p:cNvPicPr preferRelativeResize="0"/>
          <p:nvPr/>
        </p:nvPicPr>
        <p:blipFill rotWithShape="1">
          <a:blip r:embed="rId7">
            <a:alphaModFix/>
          </a:blip>
          <a:srcRect/>
          <a:stretch/>
        </p:blipFill>
        <p:spPr>
          <a:xfrm>
            <a:off x="6416528" y="807558"/>
            <a:ext cx="1095210" cy="1093361"/>
          </a:xfrm>
          <a:prstGeom prst="rect">
            <a:avLst/>
          </a:prstGeom>
          <a:noFill/>
          <a:ln>
            <a:noFill/>
          </a:ln>
          <a:effectLst>
            <a:outerShdw blurRad="190500" algn="tl" rotWithShape="0">
              <a:srgbClr val="000000">
                <a:alpha val="69803"/>
              </a:srgbClr>
            </a:outerShdw>
          </a:effectLst>
        </p:spPr>
      </p:pic>
      <p:pic>
        <p:nvPicPr>
          <p:cNvPr id="151" name="Google Shape;151;p5"/>
          <p:cNvPicPr preferRelativeResize="0"/>
          <p:nvPr/>
        </p:nvPicPr>
        <p:blipFill rotWithShape="1">
          <a:blip r:embed="rId8">
            <a:alphaModFix/>
          </a:blip>
          <a:srcRect t="-1" r="63627" b="-2160"/>
          <a:stretch/>
        </p:blipFill>
        <p:spPr>
          <a:xfrm>
            <a:off x="6416526" y="3320570"/>
            <a:ext cx="1095211" cy="1093361"/>
          </a:xfrm>
          <a:prstGeom prst="rect">
            <a:avLst/>
          </a:prstGeom>
          <a:noFill/>
          <a:ln>
            <a:noFill/>
          </a:ln>
          <a:effectLst>
            <a:outerShdw blurRad="190500" algn="tl" rotWithShape="0">
              <a:srgbClr val="000000">
                <a:alpha val="69803"/>
              </a:srgbClr>
            </a:outerShdw>
          </a:effectLst>
        </p:spPr>
      </p:pic>
      <p:cxnSp>
        <p:nvCxnSpPr>
          <p:cNvPr id="152" name="Google Shape;152;p5"/>
          <p:cNvCxnSpPr>
            <a:stCxn id="146" idx="3"/>
            <a:endCxn id="150" idx="1"/>
          </p:cNvCxnSpPr>
          <p:nvPr/>
        </p:nvCxnSpPr>
        <p:spPr>
          <a:xfrm rot="10800000" flipH="1">
            <a:off x="6079237" y="1354155"/>
            <a:ext cx="337200" cy="1257600"/>
          </a:xfrm>
          <a:prstGeom prst="bentConnector3">
            <a:avLst>
              <a:gd name="adj1" fmla="val 50000"/>
            </a:avLst>
          </a:prstGeom>
          <a:noFill/>
          <a:ln w="25400" cap="flat" cmpd="sng">
            <a:solidFill>
              <a:schemeClr val="accent1"/>
            </a:solidFill>
            <a:prstDash val="solid"/>
            <a:round/>
            <a:headEnd type="none" w="sm" len="sm"/>
            <a:tailEnd type="triangle" w="med" len="med"/>
          </a:ln>
          <a:effectLst>
            <a:outerShdw blurRad="40000" dist="20000" dir="5400000" rotWithShape="0">
              <a:srgbClr val="000000">
                <a:alpha val="37647"/>
              </a:srgbClr>
            </a:outerShdw>
          </a:effectLst>
        </p:spPr>
      </p:cxnSp>
      <p:cxnSp>
        <p:nvCxnSpPr>
          <p:cNvPr id="153" name="Google Shape;153;p5"/>
          <p:cNvCxnSpPr>
            <a:stCxn id="146" idx="3"/>
            <a:endCxn id="151" idx="1"/>
          </p:cNvCxnSpPr>
          <p:nvPr/>
        </p:nvCxnSpPr>
        <p:spPr>
          <a:xfrm>
            <a:off x="6079237" y="2611755"/>
            <a:ext cx="337200" cy="1255500"/>
          </a:xfrm>
          <a:prstGeom prst="bentConnector3">
            <a:avLst>
              <a:gd name="adj1" fmla="val 50000"/>
            </a:avLst>
          </a:prstGeom>
          <a:noFill/>
          <a:ln w="25400" cap="flat" cmpd="sng">
            <a:solidFill>
              <a:schemeClr val="accent1"/>
            </a:solidFill>
            <a:prstDash val="solid"/>
            <a:round/>
            <a:headEnd type="none" w="sm" len="sm"/>
            <a:tailEnd type="triangle" w="med" len="med"/>
          </a:ln>
          <a:effectLst>
            <a:outerShdw blurRad="40000" dist="20000" dir="5400000" rotWithShape="0">
              <a:srgbClr val="000000">
                <a:alpha val="37647"/>
              </a:srgbClr>
            </a:outerShdw>
          </a:effectLst>
        </p:spPr>
      </p:cxnSp>
      <p:cxnSp>
        <p:nvCxnSpPr>
          <p:cNvPr id="154" name="Google Shape;154;p5"/>
          <p:cNvCxnSpPr>
            <a:stCxn id="146" idx="3"/>
            <a:endCxn id="149" idx="1"/>
          </p:cNvCxnSpPr>
          <p:nvPr/>
        </p:nvCxnSpPr>
        <p:spPr>
          <a:xfrm rot="10800000" flipH="1">
            <a:off x="6079237" y="2610855"/>
            <a:ext cx="337200" cy="900"/>
          </a:xfrm>
          <a:prstGeom prst="straightConnector1">
            <a:avLst/>
          </a:prstGeom>
          <a:noFill/>
          <a:ln w="25400" cap="flat" cmpd="sng">
            <a:solidFill>
              <a:schemeClr val="accent1"/>
            </a:solidFill>
            <a:prstDash val="solid"/>
            <a:round/>
            <a:headEnd type="none" w="sm" len="sm"/>
            <a:tailEnd type="triangle" w="med" len="med"/>
          </a:ln>
          <a:effectLst>
            <a:outerShdw blurRad="40000" dist="20000" dir="5400000" rotWithShape="0">
              <a:srgbClr val="000000">
                <a:alpha val="37647"/>
              </a:srgbClr>
            </a:outerShdw>
          </a:effectLst>
        </p:spPr>
      </p:cxnSp>
      <p:cxnSp>
        <p:nvCxnSpPr>
          <p:cNvPr id="155" name="Google Shape;155;p5"/>
          <p:cNvCxnSpPr>
            <a:stCxn id="144" idx="3"/>
            <a:endCxn id="145" idx="1"/>
          </p:cNvCxnSpPr>
          <p:nvPr/>
        </p:nvCxnSpPr>
        <p:spPr>
          <a:xfrm>
            <a:off x="3295849" y="2611755"/>
            <a:ext cx="234000" cy="2700"/>
          </a:xfrm>
          <a:prstGeom prst="straightConnector1">
            <a:avLst/>
          </a:prstGeom>
          <a:noFill/>
          <a:ln w="25400" cap="flat" cmpd="sng">
            <a:solidFill>
              <a:schemeClr val="accent1"/>
            </a:solidFill>
            <a:prstDash val="solid"/>
            <a:round/>
            <a:headEnd type="none" w="sm" len="sm"/>
            <a:tailEnd type="triangle" w="med" len="med"/>
          </a:ln>
          <a:effectLst>
            <a:outerShdw blurRad="40000" dist="20000" dir="5400000" rotWithShape="0">
              <a:srgbClr val="000000">
                <a:alpha val="37647"/>
              </a:srgbClr>
            </a:outerShdw>
          </a:effectLst>
        </p:spPr>
      </p:cxnSp>
      <p:sp>
        <p:nvSpPr>
          <p:cNvPr id="156" name="Google Shape;156;p5"/>
          <p:cNvSpPr txBox="1"/>
          <p:nvPr/>
        </p:nvSpPr>
        <p:spPr>
          <a:xfrm rot="-5400000">
            <a:off x="7267279" y="1091510"/>
            <a:ext cx="904415" cy="41549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50" b="1">
                <a:solidFill>
                  <a:srgbClr val="538CD5"/>
                </a:solidFill>
                <a:latin typeface="Calibri"/>
                <a:ea typeface="Calibri"/>
                <a:cs typeface="Calibri"/>
                <a:sym typeface="Calibri"/>
              </a:rPr>
              <a:t>Multi-Linear </a:t>
            </a:r>
            <a:endParaRPr/>
          </a:p>
          <a:p>
            <a:pPr marL="0" marR="0" lvl="0" indent="0" algn="ctr" rtl="0">
              <a:spcBef>
                <a:spcPts val="0"/>
              </a:spcBef>
              <a:spcAft>
                <a:spcPts val="0"/>
              </a:spcAft>
              <a:buNone/>
            </a:pPr>
            <a:r>
              <a:rPr lang="en-US" sz="1050" b="1">
                <a:solidFill>
                  <a:srgbClr val="538CD5"/>
                </a:solidFill>
                <a:latin typeface="Calibri"/>
                <a:ea typeface="Calibri"/>
                <a:cs typeface="Calibri"/>
                <a:sym typeface="Calibri"/>
              </a:rPr>
              <a:t>model</a:t>
            </a:r>
            <a:endParaRPr/>
          </a:p>
        </p:txBody>
      </p:sp>
      <p:sp>
        <p:nvSpPr>
          <p:cNvPr id="157" name="Google Shape;157;p5"/>
          <p:cNvSpPr txBox="1"/>
          <p:nvPr/>
        </p:nvSpPr>
        <p:spPr>
          <a:xfrm rot="-5400000">
            <a:off x="7179115" y="2402995"/>
            <a:ext cx="1080745" cy="41549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50" b="1">
                <a:solidFill>
                  <a:srgbClr val="538CD5"/>
                </a:solidFill>
                <a:latin typeface="Calibri"/>
                <a:ea typeface="Calibri"/>
                <a:cs typeface="Calibri"/>
                <a:sym typeface="Calibri"/>
              </a:rPr>
              <a:t>Random Forrest</a:t>
            </a:r>
            <a:endParaRPr/>
          </a:p>
          <a:p>
            <a:pPr marL="0" marR="0" lvl="0" indent="0" algn="ctr" rtl="0">
              <a:spcBef>
                <a:spcPts val="0"/>
              </a:spcBef>
              <a:spcAft>
                <a:spcPts val="0"/>
              </a:spcAft>
              <a:buNone/>
            </a:pPr>
            <a:r>
              <a:rPr lang="en-US" sz="1050" b="1">
                <a:solidFill>
                  <a:srgbClr val="538CD5"/>
                </a:solidFill>
                <a:latin typeface="Calibri"/>
                <a:ea typeface="Calibri"/>
                <a:cs typeface="Calibri"/>
                <a:sym typeface="Calibri"/>
              </a:rPr>
              <a:t>model</a:t>
            </a:r>
            <a:endParaRPr/>
          </a:p>
        </p:txBody>
      </p:sp>
      <p:sp>
        <p:nvSpPr>
          <p:cNvPr id="158" name="Google Shape;158;p5"/>
          <p:cNvSpPr txBox="1"/>
          <p:nvPr/>
        </p:nvSpPr>
        <p:spPr>
          <a:xfrm rot="-5400000">
            <a:off x="7189464" y="3646901"/>
            <a:ext cx="1107997" cy="41549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50" b="1">
                <a:solidFill>
                  <a:srgbClr val="538CD5"/>
                </a:solidFill>
                <a:latin typeface="Calibri"/>
                <a:ea typeface="Calibri"/>
                <a:cs typeface="Calibri"/>
                <a:sym typeface="Calibri"/>
              </a:rPr>
              <a:t>Neural  Network</a:t>
            </a:r>
            <a:endParaRPr/>
          </a:p>
          <a:p>
            <a:pPr marL="0" marR="0" lvl="0" indent="0" algn="ctr" rtl="0">
              <a:spcBef>
                <a:spcPts val="0"/>
              </a:spcBef>
              <a:spcAft>
                <a:spcPts val="0"/>
              </a:spcAft>
              <a:buNone/>
            </a:pPr>
            <a:r>
              <a:rPr lang="en-US" sz="1050" b="1">
                <a:solidFill>
                  <a:srgbClr val="538CD5"/>
                </a:solidFill>
                <a:latin typeface="Calibri"/>
                <a:ea typeface="Calibri"/>
                <a:cs typeface="Calibri"/>
                <a:sym typeface="Calibri"/>
              </a:rPr>
              <a:t>model</a:t>
            </a:r>
            <a:endParaRPr/>
          </a:p>
        </p:txBody>
      </p:sp>
      <p:sp>
        <p:nvSpPr>
          <p:cNvPr id="159" name="Google Shape;159;p5"/>
          <p:cNvSpPr txBox="1"/>
          <p:nvPr/>
        </p:nvSpPr>
        <p:spPr>
          <a:xfrm>
            <a:off x="6738749" y="4535043"/>
            <a:ext cx="450764" cy="33855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b="1">
                <a:solidFill>
                  <a:srgbClr val="538CD5"/>
                </a:solidFill>
                <a:latin typeface="Calibri"/>
                <a:ea typeface="Calibri"/>
                <a:cs typeface="Calibri"/>
                <a:sym typeface="Calibri"/>
              </a:rPr>
              <a:t>ML</a:t>
            </a:r>
            <a:endParaRPr/>
          </a:p>
        </p:txBody>
      </p:sp>
      <p:pic>
        <p:nvPicPr>
          <p:cNvPr id="160" name="Google Shape;160;p5"/>
          <p:cNvPicPr preferRelativeResize="0"/>
          <p:nvPr/>
        </p:nvPicPr>
        <p:blipFill rotWithShape="1">
          <a:blip r:embed="rId9">
            <a:alphaModFix/>
          </a:blip>
          <a:srcRect/>
          <a:stretch/>
        </p:blipFill>
        <p:spPr>
          <a:xfrm>
            <a:off x="8085738" y="2258108"/>
            <a:ext cx="910672" cy="716299"/>
          </a:xfrm>
          <a:prstGeom prst="rect">
            <a:avLst/>
          </a:prstGeom>
          <a:noFill/>
          <a:ln>
            <a:noFill/>
          </a:ln>
          <a:effectLst>
            <a:outerShdw blurRad="190500" algn="tl" rotWithShape="0">
              <a:srgbClr val="000000">
                <a:alpha val="69803"/>
              </a:srgbClr>
            </a:outerShdw>
          </a:effectLst>
        </p:spPr>
      </p:pic>
      <p:cxnSp>
        <p:nvCxnSpPr>
          <p:cNvPr id="161" name="Google Shape;161;p5"/>
          <p:cNvCxnSpPr>
            <a:stCxn id="156" idx="2"/>
            <a:endCxn id="160" idx="0"/>
          </p:cNvCxnSpPr>
          <p:nvPr/>
        </p:nvCxnSpPr>
        <p:spPr>
          <a:xfrm>
            <a:off x="7927236" y="1299259"/>
            <a:ext cx="613800" cy="958800"/>
          </a:xfrm>
          <a:prstGeom prst="bentConnector2">
            <a:avLst/>
          </a:prstGeom>
          <a:noFill/>
          <a:ln w="25400" cap="flat" cmpd="sng">
            <a:solidFill>
              <a:schemeClr val="accent1"/>
            </a:solidFill>
            <a:prstDash val="solid"/>
            <a:round/>
            <a:headEnd type="none" w="sm" len="sm"/>
            <a:tailEnd type="triangle" w="med" len="med"/>
          </a:ln>
          <a:effectLst>
            <a:outerShdw blurRad="40000" dist="20000" dir="5400000" rotWithShape="0">
              <a:srgbClr val="000000">
                <a:alpha val="37647"/>
              </a:srgbClr>
            </a:outerShdw>
          </a:effectLst>
        </p:spPr>
      </p:cxnSp>
      <p:cxnSp>
        <p:nvCxnSpPr>
          <p:cNvPr id="162" name="Google Shape;162;p5"/>
          <p:cNvCxnSpPr>
            <a:stCxn id="158" idx="2"/>
            <a:endCxn id="160" idx="2"/>
          </p:cNvCxnSpPr>
          <p:nvPr/>
        </p:nvCxnSpPr>
        <p:spPr>
          <a:xfrm rot="10800000" flipH="1">
            <a:off x="7951211" y="2974450"/>
            <a:ext cx="589800" cy="880200"/>
          </a:xfrm>
          <a:prstGeom prst="bentConnector2">
            <a:avLst/>
          </a:prstGeom>
          <a:noFill/>
          <a:ln w="25400" cap="flat" cmpd="sng">
            <a:solidFill>
              <a:schemeClr val="accent1"/>
            </a:solidFill>
            <a:prstDash val="solid"/>
            <a:round/>
            <a:headEnd type="none" w="sm" len="sm"/>
            <a:tailEnd type="triangle" w="med" len="med"/>
          </a:ln>
          <a:effectLst>
            <a:outerShdw blurRad="40000" dist="20000" dir="5400000" rotWithShape="0">
              <a:srgbClr val="000000">
                <a:alpha val="37647"/>
              </a:srgbClr>
            </a:outerShdw>
          </a:effectLst>
        </p:spPr>
      </p:cxnSp>
      <p:cxnSp>
        <p:nvCxnSpPr>
          <p:cNvPr id="163" name="Google Shape;163;p5"/>
          <p:cNvCxnSpPr>
            <a:stCxn id="157" idx="2"/>
            <a:endCxn id="160" idx="1"/>
          </p:cNvCxnSpPr>
          <p:nvPr/>
        </p:nvCxnSpPr>
        <p:spPr>
          <a:xfrm>
            <a:off x="7927236" y="2610744"/>
            <a:ext cx="158400" cy="5400"/>
          </a:xfrm>
          <a:prstGeom prst="straightConnector1">
            <a:avLst/>
          </a:prstGeom>
          <a:noFill/>
          <a:ln w="25400" cap="flat" cmpd="sng">
            <a:solidFill>
              <a:schemeClr val="accent1"/>
            </a:solidFill>
            <a:prstDash val="solid"/>
            <a:round/>
            <a:headEnd type="none" w="sm" len="sm"/>
            <a:tailEnd type="triangle" w="med" len="med"/>
          </a:ln>
          <a:effectLst>
            <a:outerShdw blurRad="40000" dist="20000" dir="5400000" rotWithShape="0">
              <a:srgbClr val="000000">
                <a:alpha val="37647"/>
              </a:srgbClr>
            </a:outerShdw>
          </a:effectLst>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4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4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4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5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5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5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5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5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5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5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58"/>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59"/>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60"/>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61"/>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62"/>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pic>
        <p:nvPicPr>
          <p:cNvPr id="197" name="Google Shape;197;p8"/>
          <p:cNvPicPr preferRelativeResize="0"/>
          <p:nvPr/>
        </p:nvPicPr>
        <p:blipFill rotWithShape="1">
          <a:blip r:embed="rId3">
            <a:alphaModFix/>
          </a:blip>
          <a:srcRect r="2218" b="10004"/>
          <a:stretch/>
        </p:blipFill>
        <p:spPr>
          <a:xfrm>
            <a:off x="2035229" y="984950"/>
            <a:ext cx="2995096" cy="2895599"/>
          </a:xfrm>
          <a:prstGeom prst="rect">
            <a:avLst/>
          </a:prstGeom>
          <a:noFill/>
          <a:ln>
            <a:noFill/>
          </a:ln>
          <a:effectLst>
            <a:outerShdw blurRad="190500" algn="tl" rotWithShape="0">
              <a:srgbClr val="000000">
                <a:alpha val="69803"/>
              </a:srgbClr>
            </a:outerShdw>
          </a:effectLst>
        </p:spPr>
      </p:pic>
      <p:sp>
        <p:nvSpPr>
          <p:cNvPr id="199" name="Google Shape;199;p8"/>
          <p:cNvSpPr txBox="1"/>
          <p:nvPr/>
        </p:nvSpPr>
        <p:spPr>
          <a:xfrm>
            <a:off x="3310962" y="237816"/>
            <a:ext cx="3940467" cy="621277"/>
          </a:xfrm>
          <a:prstGeom prst="rect">
            <a:avLst/>
          </a:prstGeom>
          <a:noFill/>
          <a:ln>
            <a:noFill/>
          </a:ln>
        </p:spPr>
        <p:txBody>
          <a:bodyPr spcFirstLastPara="1" wrap="square" lIns="91425" tIns="45700" rIns="91425" bIns="45700" anchor="t" anchorCtr="0">
            <a:normAutofit fontScale="85000" lnSpcReduction="10000"/>
          </a:bodyPr>
          <a:lstStyle/>
          <a:p>
            <a:pPr marL="0" marR="0" lvl="0" indent="0" algn="ctr" rtl="0">
              <a:spcBef>
                <a:spcPts val="0"/>
              </a:spcBef>
              <a:spcAft>
                <a:spcPts val="0"/>
              </a:spcAft>
              <a:buClr>
                <a:srgbClr val="0070C0"/>
              </a:buClr>
              <a:buSzPts val="2600"/>
              <a:buFont typeface="Calibri"/>
              <a:buNone/>
            </a:pPr>
            <a:r>
              <a:rPr lang="en-US" sz="2600" dirty="0">
                <a:solidFill>
                  <a:srgbClr val="0070C0"/>
                </a:solidFill>
                <a:latin typeface="Calibri"/>
                <a:ea typeface="Calibri"/>
                <a:cs typeface="Calibri"/>
                <a:sym typeface="Calibri"/>
              </a:rPr>
              <a:t>LINEAR AND RIDGE REGRESSION</a:t>
            </a:r>
            <a:endParaRPr dirty="0"/>
          </a:p>
        </p:txBody>
      </p:sp>
      <p:pic>
        <p:nvPicPr>
          <p:cNvPr id="200" name="Google Shape;200;p8"/>
          <p:cNvPicPr preferRelativeResize="0"/>
          <p:nvPr/>
        </p:nvPicPr>
        <p:blipFill rotWithShape="1">
          <a:blip r:embed="rId3">
            <a:alphaModFix/>
          </a:blip>
          <a:srcRect t="91933" r="41148" b="-241"/>
          <a:stretch/>
        </p:blipFill>
        <p:spPr>
          <a:xfrm>
            <a:off x="2035229" y="4006406"/>
            <a:ext cx="3149419" cy="489934"/>
          </a:xfrm>
          <a:prstGeom prst="rect">
            <a:avLst/>
          </a:prstGeom>
          <a:noFill/>
          <a:ln>
            <a:noFill/>
          </a:ln>
          <a:effectLst>
            <a:outerShdw blurRad="190500" algn="tl" rotWithShape="0">
              <a:srgbClr val="000000">
                <a:alpha val="69803"/>
              </a:srgbClr>
            </a:outerShdw>
          </a:effectLst>
        </p:spPr>
      </p:pic>
      <p:pic>
        <p:nvPicPr>
          <p:cNvPr id="3" name="Picture 2">
            <a:extLst>
              <a:ext uri="{FF2B5EF4-FFF2-40B4-BE49-F238E27FC236}">
                <a16:creationId xmlns:a16="http://schemas.microsoft.com/office/drawing/2014/main" id="{C5127D86-2A34-475F-8695-74340B916521}"/>
              </a:ext>
            </a:extLst>
          </p:cNvPr>
          <p:cNvPicPr>
            <a:picLocks noChangeAspect="1"/>
          </p:cNvPicPr>
          <p:nvPr/>
        </p:nvPicPr>
        <p:blipFill>
          <a:blip r:embed="rId4">
            <a:alphaModFix/>
          </a:blip>
          <a:stretch>
            <a:fillRect/>
          </a:stretch>
        </p:blipFill>
        <p:spPr>
          <a:xfrm>
            <a:off x="5469902" y="1000125"/>
            <a:ext cx="3169273" cy="2895600"/>
          </a:xfrm>
          <a:prstGeom prst="rect">
            <a:avLst/>
          </a:prstGeom>
          <a:noFill/>
          <a:ln>
            <a:noFill/>
          </a:ln>
          <a:effectLst>
            <a:outerShdw blurRad="190500" algn="tl" rotWithShape="0">
              <a:srgbClr val="000000">
                <a:alpha val="69803"/>
              </a:srgbClr>
            </a:outerShdw>
          </a:effectLst>
        </p:spPr>
      </p:pic>
      <p:pic>
        <p:nvPicPr>
          <p:cNvPr id="4" name="Picture 3">
            <a:extLst>
              <a:ext uri="{FF2B5EF4-FFF2-40B4-BE49-F238E27FC236}">
                <a16:creationId xmlns:a16="http://schemas.microsoft.com/office/drawing/2014/main" id="{F4F5EDF0-F401-41BF-8F16-484F9EAD9770}"/>
              </a:ext>
            </a:extLst>
          </p:cNvPr>
          <p:cNvPicPr>
            <a:picLocks noChangeAspect="1"/>
          </p:cNvPicPr>
          <p:nvPr/>
        </p:nvPicPr>
        <p:blipFill>
          <a:blip r:embed="rId5">
            <a:alphaModFix/>
          </a:blip>
          <a:stretch>
            <a:fillRect/>
          </a:stretch>
        </p:blipFill>
        <p:spPr>
          <a:xfrm>
            <a:off x="5469903" y="4037060"/>
            <a:ext cx="3312148" cy="428625"/>
          </a:xfrm>
          <a:prstGeom prst="rect">
            <a:avLst/>
          </a:prstGeom>
          <a:noFill/>
          <a:ln>
            <a:noFill/>
          </a:ln>
          <a:effectLst>
            <a:outerShdw blurRad="190500" algn="tl" rotWithShape="0">
              <a:srgbClr val="000000">
                <a:alpha val="69803"/>
              </a:srgbClr>
            </a:outerShdw>
          </a:effec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04A6B-E043-4B70-B016-3B615D754568}"/>
              </a:ext>
            </a:extLst>
          </p:cNvPr>
          <p:cNvSpPr>
            <a:spLocks noGrp="1"/>
          </p:cNvSpPr>
          <p:nvPr>
            <p:ph type="title"/>
          </p:nvPr>
        </p:nvSpPr>
        <p:spPr/>
        <p:txBody>
          <a:bodyPr/>
          <a:lstStyle/>
          <a:p>
            <a:pPr algn="ctr"/>
            <a:r>
              <a:rPr lang="en-US" dirty="0"/>
              <a:t>LASSO REGRESSION</a:t>
            </a:r>
          </a:p>
        </p:txBody>
      </p:sp>
      <p:pic>
        <p:nvPicPr>
          <p:cNvPr id="4" name="Picture 3">
            <a:extLst>
              <a:ext uri="{FF2B5EF4-FFF2-40B4-BE49-F238E27FC236}">
                <a16:creationId xmlns:a16="http://schemas.microsoft.com/office/drawing/2014/main" id="{6489F016-F289-419C-BC83-4526BE853EC5}"/>
              </a:ext>
            </a:extLst>
          </p:cNvPr>
          <p:cNvPicPr>
            <a:picLocks noChangeAspect="1"/>
          </p:cNvPicPr>
          <p:nvPr/>
        </p:nvPicPr>
        <p:blipFill>
          <a:blip r:embed="rId2"/>
          <a:stretch>
            <a:fillRect/>
          </a:stretch>
        </p:blipFill>
        <p:spPr>
          <a:xfrm>
            <a:off x="5632705" y="1131886"/>
            <a:ext cx="3511296" cy="2184462"/>
          </a:xfrm>
          <a:prstGeom prst="rect">
            <a:avLst/>
          </a:prstGeom>
        </p:spPr>
      </p:pic>
      <p:pic>
        <p:nvPicPr>
          <p:cNvPr id="5" name="Picture 4">
            <a:extLst>
              <a:ext uri="{FF2B5EF4-FFF2-40B4-BE49-F238E27FC236}">
                <a16:creationId xmlns:a16="http://schemas.microsoft.com/office/drawing/2014/main" id="{201D9AAA-A5FE-44AF-8309-575EE6160BE7}"/>
              </a:ext>
            </a:extLst>
          </p:cNvPr>
          <p:cNvPicPr>
            <a:picLocks noChangeAspect="1"/>
          </p:cNvPicPr>
          <p:nvPr/>
        </p:nvPicPr>
        <p:blipFill>
          <a:blip r:embed="rId3"/>
          <a:stretch>
            <a:fillRect/>
          </a:stretch>
        </p:blipFill>
        <p:spPr>
          <a:xfrm>
            <a:off x="2143125" y="1131886"/>
            <a:ext cx="3370707" cy="2148078"/>
          </a:xfrm>
          <a:prstGeom prst="rect">
            <a:avLst/>
          </a:prstGeom>
        </p:spPr>
      </p:pic>
      <p:pic>
        <p:nvPicPr>
          <p:cNvPr id="6" name="Picture 5">
            <a:extLst>
              <a:ext uri="{FF2B5EF4-FFF2-40B4-BE49-F238E27FC236}">
                <a16:creationId xmlns:a16="http://schemas.microsoft.com/office/drawing/2014/main" id="{C0D04A5D-AF1A-4530-973F-7AF15781CF07}"/>
              </a:ext>
            </a:extLst>
          </p:cNvPr>
          <p:cNvPicPr>
            <a:picLocks noChangeAspect="1"/>
          </p:cNvPicPr>
          <p:nvPr/>
        </p:nvPicPr>
        <p:blipFill>
          <a:blip r:embed="rId4"/>
          <a:stretch>
            <a:fillRect/>
          </a:stretch>
        </p:blipFill>
        <p:spPr>
          <a:xfrm>
            <a:off x="2143125" y="3458337"/>
            <a:ext cx="2940939" cy="476250"/>
          </a:xfrm>
          <a:prstGeom prst="rect">
            <a:avLst/>
          </a:prstGeom>
        </p:spPr>
      </p:pic>
      <p:pic>
        <p:nvPicPr>
          <p:cNvPr id="7" name="Picture 6">
            <a:extLst>
              <a:ext uri="{FF2B5EF4-FFF2-40B4-BE49-F238E27FC236}">
                <a16:creationId xmlns:a16="http://schemas.microsoft.com/office/drawing/2014/main" id="{DBBA77B5-5D0D-4437-A18E-02B56AD1E82B}"/>
              </a:ext>
            </a:extLst>
          </p:cNvPr>
          <p:cNvPicPr>
            <a:picLocks noChangeAspect="1"/>
          </p:cNvPicPr>
          <p:nvPr/>
        </p:nvPicPr>
        <p:blipFill>
          <a:blip r:embed="rId5"/>
          <a:stretch>
            <a:fillRect/>
          </a:stretch>
        </p:blipFill>
        <p:spPr>
          <a:xfrm>
            <a:off x="5632705" y="3494722"/>
            <a:ext cx="3419855" cy="439865"/>
          </a:xfrm>
          <a:prstGeom prst="rect">
            <a:avLst/>
          </a:prstGeom>
        </p:spPr>
      </p:pic>
    </p:spTree>
    <p:extLst>
      <p:ext uri="{BB962C8B-B14F-4D97-AF65-F5344CB8AC3E}">
        <p14:creationId xmlns:p14="http://schemas.microsoft.com/office/powerpoint/2010/main" val="1056635853"/>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77</TotalTime>
  <Words>854</Words>
  <Application>Microsoft Office PowerPoint</Application>
  <PresentationFormat>On-screen Show (16:9)</PresentationFormat>
  <Paragraphs>144</Paragraphs>
  <Slides>16</Slides>
  <Notes>13</Notes>
  <HiddenSlides>2</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Arial</vt:lpstr>
      <vt:lpstr>Calibri</vt:lpstr>
      <vt:lpstr>Courier New</vt:lpstr>
      <vt:lpstr>Wingdings</vt:lpstr>
      <vt:lpstr>Office Theme</vt:lpstr>
      <vt:lpstr>PREDICTION OF DOWNHOLE PRESSURE USING MACHINE LEARNING MODELS</vt:lpstr>
      <vt:lpstr>OBJECTIVE</vt:lpstr>
      <vt:lpstr>PowerPoint Presentation</vt:lpstr>
      <vt:lpstr>DATA INTRODUCTION</vt:lpstr>
      <vt:lpstr>FEATURE AND TARGET VARIABLES</vt:lpstr>
      <vt:lpstr>PowerPoint Presentation</vt:lpstr>
      <vt:lpstr>PROJECT WORKFLOW</vt:lpstr>
      <vt:lpstr>PowerPoint Presentation</vt:lpstr>
      <vt:lpstr>LASSO REGRESSION</vt:lpstr>
      <vt:lpstr>LASSO REGRESSION – GRID SEARCH CV</vt:lpstr>
      <vt:lpstr>PowerPoint Presentation</vt:lpstr>
      <vt:lpstr>RANDOM FOREST REGRESSION – RANDOMIZED SEARCH CV </vt:lpstr>
      <vt:lpstr>Neural Network</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PREDICTION OF DOWNHOLE PRESSURE USING MACHINE LEARNING MODELS</dc:title>
  <dc:creator>RAKHI</dc:creator>
  <cp:lastModifiedBy>Sruthi Karicheri</cp:lastModifiedBy>
  <cp:revision>13</cp:revision>
  <dcterms:created xsi:type="dcterms:W3CDTF">2017-08-01T15:40:51Z</dcterms:created>
  <dcterms:modified xsi:type="dcterms:W3CDTF">2020-03-22T22:15:01Z</dcterms:modified>
</cp:coreProperties>
</file>